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8"/>
  </p:notesMasterIdLst>
  <p:handoutMasterIdLst>
    <p:handoutMasterId r:id="rId29"/>
  </p:handoutMasterIdLst>
  <p:sldIdLst>
    <p:sldId id="256" r:id="rId5"/>
    <p:sldId id="517" r:id="rId6"/>
    <p:sldId id="519" r:id="rId7"/>
    <p:sldId id="518" r:id="rId8"/>
    <p:sldId id="521" r:id="rId9"/>
    <p:sldId id="522" r:id="rId10"/>
    <p:sldId id="523" r:id="rId11"/>
    <p:sldId id="520" r:id="rId12"/>
    <p:sldId id="524" r:id="rId13"/>
    <p:sldId id="525" r:id="rId14"/>
    <p:sldId id="526" r:id="rId15"/>
    <p:sldId id="527" r:id="rId16"/>
    <p:sldId id="528" r:id="rId17"/>
    <p:sldId id="529" r:id="rId18"/>
    <p:sldId id="530" r:id="rId19"/>
    <p:sldId id="532" r:id="rId20"/>
    <p:sldId id="531" r:id="rId21"/>
    <p:sldId id="534" r:id="rId22"/>
    <p:sldId id="533" r:id="rId23"/>
    <p:sldId id="535" r:id="rId24"/>
    <p:sldId id="536" r:id="rId25"/>
    <p:sldId id="537" r:id="rId26"/>
    <p:sldId id="538" r:id="rId27"/>
  </p:sldIdLst>
  <p:sldSz cx="9144000" cy="6858000" type="screen4x3"/>
  <p:notesSz cx="9928225" cy="6797675"/>
  <p:custDataLst>
    <p:tags r:id="rId30"/>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0"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1212"/>
    <a:srgbClr val="F539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59" autoAdjust="0"/>
    <p:restoredTop sz="94646" autoAdjust="0"/>
  </p:normalViewPr>
  <p:slideViewPr>
    <p:cSldViewPr>
      <p:cViewPr varScale="1">
        <p:scale>
          <a:sx n="74" d="100"/>
          <a:sy n="74" d="100"/>
        </p:scale>
        <p:origin x="1428" y="7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ags" Target="tags/tag1.xml"/><Relationship Id="rId35" Type="http://schemas.openxmlformats.org/officeDocument/2006/relationships/tableStyles" Target="tableStyle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02/08/2018</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8/2/2018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033966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4724716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8900093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4511581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28527731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7755049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367294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38966512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16411108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13472058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25065349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8252729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3060845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16641869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29893986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10768710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5084377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293504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108798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281862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4207291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41948976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4273867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s/slide2.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35496" y="44624"/>
            <a:ext cx="7382054" cy="615053"/>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1290673" y="659677"/>
            <a:ext cx="2318549"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4.1 – Business </a:t>
            </a:r>
            <a:r>
              <a:rPr lang="en-GB" sz="1400" b="1" dirty="0" err="1" smtClean="0">
                <a:latin typeface="Arial" panose="020B0604020202020204" pitchFamily="34" charset="0"/>
                <a:cs typeface="Arial" panose="020B0604020202020204" pitchFamily="34" charset="0"/>
              </a:rPr>
              <a:t>Objectices</a:t>
            </a:r>
            <a:endParaRPr lang="en-GB" sz="2400" b="1" dirty="0">
              <a:latin typeface="Arial" panose="020B0604020202020204" pitchFamily="34" charset="0"/>
              <a:cs typeface="Arial" panose="020B0604020202020204" pitchFamily="34" charset="0"/>
            </a:endParaRPr>
          </a:p>
        </p:txBody>
      </p:sp>
      <p:sp>
        <p:nvSpPr>
          <p:cNvPr id="5" name="Round Same Side Corner Rectangle 4">
            <a:hlinkClick r:id="" action="ppaction://noaction"/>
          </p:cNvPr>
          <p:cNvSpPr/>
          <p:nvPr/>
        </p:nvSpPr>
        <p:spPr>
          <a:xfrm>
            <a:off x="202158" y="659677"/>
            <a:ext cx="1038899"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45720" rIns="45720" rtlCol="0" anchor="ctr"/>
          <a:lstStyle/>
          <a:p>
            <a:pPr algn="ctr"/>
            <a:r>
              <a:rPr lang="en-GB" sz="1400" b="1" dirty="0" smtClean="0">
                <a:latin typeface="Arial" panose="020B0604020202020204" pitchFamily="34" charset="0"/>
                <a:cs typeface="Arial" panose="020B0604020202020204" pitchFamily="34" charset="0"/>
              </a:rPr>
              <a:t>Questions</a:t>
            </a:r>
            <a:endParaRPr lang="en-GB" sz="1600" b="1" dirty="0">
              <a:latin typeface="Arial" panose="020B0604020202020204" pitchFamily="34" charset="0"/>
              <a:cs typeface="Arial" panose="020B0604020202020204" pitchFamily="34" charset="0"/>
            </a:endParaRPr>
          </a:p>
        </p:txBody>
      </p:sp>
      <p:sp>
        <p:nvSpPr>
          <p:cNvPr id="7" name="Round Same Side Corner Rectangle 6">
            <a:hlinkClick r:id="" action="ppaction://noaction"/>
          </p:cNvPr>
          <p:cNvSpPr/>
          <p:nvPr/>
        </p:nvSpPr>
        <p:spPr>
          <a:xfrm>
            <a:off x="3676098" y="659677"/>
            <a:ext cx="197602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4.2 – Decision</a:t>
            </a:r>
            <a:r>
              <a:rPr lang="en-GB" sz="1400" b="1" baseline="0" dirty="0" smtClean="0">
                <a:latin typeface="Arial" panose="020B0604020202020204" pitchFamily="34" charset="0"/>
                <a:cs typeface="Arial" panose="020B0604020202020204" pitchFamily="34" charset="0"/>
              </a:rPr>
              <a:t> Making</a:t>
            </a:r>
            <a:endParaRPr lang="en-GB" sz="24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1016867"/>
            <a:ext cx="8787383" cy="5724501"/>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72400" y="38174"/>
            <a:ext cx="936104" cy="89905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google.com.eg/search?biw=1242&amp;bih=580&amp;q=define+enterprise&amp;sa=X&amp;ved=0ahUKEwj_oYGSmM7PAhVLWhQKHUdODnYQ_SoIHDAA"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https://www.google.com.eg/search?biw=1242&amp;bih=580&amp;q=define+capability&amp;sa=X&amp;ved=0ahUKEwj_oYGSmM7PAhVLWhQKHUdODnYQ_SoIHjAA" TargetMode="External"/><Relationship Id="rId4" Type="http://schemas.openxmlformats.org/officeDocument/2006/relationships/hyperlink" Target="https://www.google.com.eg/search?biw=1242&amp;bih=580&amp;q=define+inventiveness&amp;sa=X&amp;ved=0ahUKEwj_oYGSmM7PAhVLWhQKHUdODnYQ_SoIHTAA"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hyperlink" Target="http://www.forbes.com/forbes/welcome/?toURL=http://www.forbes.com/2010/01/20/greatest-risk-they-took-entrepreneurs-management-risk.html&amp;refURL=https://www.google.com.eg/&amp;referrer=https://www.google.com.eg/" TargetMode="External"/><Relationship Id="rId4" Type="http://schemas.openxmlformats.org/officeDocument/2006/relationships/image" Target="../media/image17.jpeg"/></Relationships>
</file>

<file path=ppt/slides/_rels/slide19.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hyperlink" Target="http://www.forbes.com/forbes/welcome/?toURL=http://www.forbes.com/2010/01/20/greatest-risk-they-took-entrepreneurs-management-risk.html&amp;refURL=https://www.google.com.eg/&amp;referrer=https://www.google.com.eg/" TargetMode="External"/><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hyperlink" Target="http://www.forbes.com/forbes/welcome/?toURL=http://www.forbes.com/2010/01/20/greatest-risk-they-took-entrepreneurs-management-risk.html&amp;refURL=https://www.google.com.eg/&amp;referrer=https://www.google.com.eg/" TargetMode="External"/><Relationship Id="rId4" Type="http://schemas.openxmlformats.org/officeDocument/2006/relationships/image" Target="../media/image18.jpeg"/></Relationships>
</file>

<file path=ppt/slides/_rels/slide21.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hyperlink" Target="http://www.forbes.com/forbes/welcome/?toURL=http://www.forbes.com/2010/01/20/greatest-risk-they-took-entrepreneurs-management-risk.html&amp;refURL=https://www.google.com.eg/&amp;referrer=https://www.google.com.eg/" TargetMode="External"/><Relationship Id="rId4" Type="http://schemas.openxmlformats.org/officeDocument/2006/relationships/image" Target="../media/image18.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hyperlink" Target="http://www.forbes.com/forbes/welcome/?toURL=http://www.forbes.com/2010/01/20/greatest-risk-they-took-entrepreneurs-management-risk.html&amp;refURL=https://www.google.com.eg/&amp;referrer=https://www.google.com.eg/" TargetMode="External"/><Relationship Id="rId4" Type="http://schemas.openxmlformats.org/officeDocument/2006/relationships/image" Target="../media/image18.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EdExcel/Chapter%2001%20-%20Activity%20-%20Shane.docx"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EdExcel/Chapter%2001%20-%20Activity%20-%20Shane.docx"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394228"/>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Aft>
                <a:spcPts val="400"/>
              </a:spcAft>
            </a:pPr>
            <a:r>
              <a:rPr lang="en-GB"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 – Developing New Business Ideas</a:t>
            </a:r>
          </a:p>
          <a:p>
            <a:pPr>
              <a:spcAft>
                <a:spcPts val="400"/>
              </a:spcAft>
            </a:pPr>
            <a:r>
              <a:rPr lang="en-GB" sz="35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Chapter 01 – Characteristics of Entrepreneurs</a:t>
            </a: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8" name="TextBox 7"/>
          <p:cNvSpPr txBox="1"/>
          <p:nvPr/>
        </p:nvSpPr>
        <p:spPr>
          <a:xfrm>
            <a:off x="1547664"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AS Business </a:t>
            </a:r>
            <a:r>
              <a:rPr lang="en-GB" sz="3200" b="1" dirty="0" err="1" smtClean="0">
                <a:solidFill>
                  <a:schemeClr val="tx1">
                    <a:lumMod val="50000"/>
                    <a:lumOff val="50000"/>
                  </a:schemeClr>
                </a:solidFill>
              </a:rPr>
              <a:t>EdExcel</a:t>
            </a:r>
            <a:endParaRPr lang="en-GB" sz="3200" b="1" dirty="0" smtClean="0">
              <a:solidFill>
                <a:schemeClr val="tx1">
                  <a:lumMod val="50000"/>
                  <a:lumOff val="50000"/>
                </a:schemeClr>
              </a:solidFill>
            </a:endParaRPr>
          </a:p>
          <a:p>
            <a:pPr algn="r"/>
            <a:r>
              <a:rPr lang="en-GB" sz="3200" b="1" dirty="0" smtClean="0">
                <a:solidFill>
                  <a:schemeClr val="tx1">
                    <a:lumMod val="50000"/>
                    <a:lumOff val="50000"/>
                  </a:schemeClr>
                </a:solidFill>
              </a:rPr>
              <a:t>2018-20</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Year 12</a:t>
            </a:r>
            <a:endParaRPr lang="en-GB" sz="3600" b="1" dirty="0">
              <a:solidFill>
                <a:schemeClr val="tx1">
                  <a:lumMod val="50000"/>
                  <a:lumOff val="50000"/>
                </a:schemeClr>
              </a:solidFill>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529" y="284368"/>
            <a:ext cx="1656183" cy="1590626"/>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72008"/>
            <a:ext cx="7704856" cy="518489"/>
          </a:xfrm>
        </p:spPr>
        <p:txBody>
          <a:bodyPr>
            <a:noAutofit/>
          </a:bodyPr>
          <a:lstStyle/>
          <a:p>
            <a:r>
              <a:rPr lang="en-GB" b="1" dirty="0" smtClean="0"/>
              <a:t>1 – Entrepreneurial Qualities</a:t>
            </a:r>
          </a:p>
        </p:txBody>
      </p:sp>
      <p:sp>
        <p:nvSpPr>
          <p:cNvPr id="2" name="Rectangle 1"/>
          <p:cNvSpPr/>
          <p:nvPr/>
        </p:nvSpPr>
        <p:spPr>
          <a:xfrm>
            <a:off x="251520" y="1096426"/>
            <a:ext cx="8640960" cy="4093428"/>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970" dirty="0"/>
              <a:t>Entrepreneurs are people who have a business idea and make it happen. They set up and run their </a:t>
            </a:r>
            <a:r>
              <a:rPr lang="en-US" sz="1970" dirty="0" smtClean="0"/>
              <a:t>own businesses</a:t>
            </a:r>
            <a:r>
              <a:rPr lang="en-US" sz="1970" dirty="0"/>
              <a:t>. They might be able to take on staff once the business is generating income but initially it </a:t>
            </a:r>
            <a:r>
              <a:rPr lang="en-US" sz="1970" dirty="0" smtClean="0"/>
              <a:t>is common </a:t>
            </a:r>
            <a:r>
              <a:rPr lang="en-US" sz="1970" dirty="0"/>
              <a:t>for an entrepreneur to work alone or with a business partner to do all of the different </a:t>
            </a:r>
            <a:r>
              <a:rPr lang="en-US" sz="1970" dirty="0" smtClean="0"/>
              <a:t>tasks needed </a:t>
            </a:r>
            <a:r>
              <a:rPr lang="en-US" sz="1970" dirty="0"/>
              <a:t>to make the idea happen. In fact, three quarters of all businesses in the UK have no employees </a:t>
            </a:r>
            <a:r>
              <a:rPr lang="en-US" sz="1970" dirty="0" smtClean="0"/>
              <a:t>so it </a:t>
            </a:r>
            <a:r>
              <a:rPr lang="en-US" sz="1970" dirty="0"/>
              <a:t>is very common for entrepreneurs to carry out all of the work for their business alone.</a:t>
            </a:r>
          </a:p>
          <a:p>
            <a:pPr marL="457200" indent="-457200">
              <a:buClr>
                <a:schemeClr val="accent6">
                  <a:lumMod val="50000"/>
                </a:schemeClr>
              </a:buClr>
              <a:buFont typeface="Wingdings 3" panose="05040102010807070707" pitchFamily="18" charset="2"/>
              <a:buChar char=""/>
            </a:pPr>
            <a:r>
              <a:rPr lang="en-US" sz="1970" dirty="0"/>
              <a:t>It is not necessary to have studied Business to be an entrepreneur, nor do you have to have any </a:t>
            </a:r>
            <a:r>
              <a:rPr lang="en-US" sz="1970" dirty="0" smtClean="0"/>
              <a:t>business experience</a:t>
            </a:r>
            <a:r>
              <a:rPr lang="en-US" sz="1970" dirty="0"/>
              <a:t>. However, there are some personal qualities or characteristics that make it more likely that </a:t>
            </a:r>
            <a:r>
              <a:rPr lang="en-US" sz="1970" dirty="0" smtClean="0"/>
              <a:t>a person </a:t>
            </a:r>
            <a:r>
              <a:rPr lang="en-US" sz="1970" dirty="0"/>
              <a:t>will have a successful idea and be able see it through to completion.</a:t>
            </a:r>
          </a:p>
        </p:txBody>
      </p:sp>
      <p:sp>
        <p:nvSpPr>
          <p:cNvPr id="5" name="Round Same Side Corner Rectangle 4">
            <a:hlinkClick r:id="" action="ppaction://noaction"/>
          </p:cNvPr>
          <p:cNvSpPr/>
          <p:nvPr/>
        </p:nvSpPr>
        <p:spPr>
          <a:xfrm>
            <a:off x="5724128"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04</a:t>
            </a:r>
            <a:endParaRPr lang="en-GB" sz="2400" b="1" dirty="0">
              <a:latin typeface="Arial" panose="020B0604020202020204" pitchFamily="34" charset="0"/>
              <a:cs typeface="Arial" panose="020B0604020202020204" pitchFamily="34" charset="0"/>
            </a:endParaRPr>
          </a:p>
        </p:txBody>
      </p:sp>
      <p:sp>
        <p:nvSpPr>
          <p:cNvPr id="4" name="Rectangle 3"/>
          <p:cNvSpPr/>
          <p:nvPr/>
        </p:nvSpPr>
        <p:spPr>
          <a:xfrm>
            <a:off x="323528" y="5120024"/>
            <a:ext cx="8496944" cy="1477328"/>
          </a:xfrm>
          <a:prstGeom prst="rect">
            <a:avLst/>
          </a:prstGeom>
          <a:solidFill>
            <a:schemeClr val="accent5">
              <a:lumMod val="60000"/>
              <a:lumOff val="40000"/>
            </a:schemeClr>
          </a:solidFill>
          <a:ln w="76200">
            <a:solidFill>
              <a:srgbClr val="002060"/>
            </a:solidFill>
          </a:ln>
        </p:spPr>
        <p:txBody>
          <a:bodyPr wrap="square">
            <a:spAutoFit/>
          </a:bodyPr>
          <a:lstStyle/>
          <a:p>
            <a:pPr marL="457200" indent="-457200">
              <a:buClr>
                <a:schemeClr val="accent6">
                  <a:lumMod val="50000"/>
                </a:schemeClr>
              </a:buClr>
              <a:buFont typeface="Wingdings 3" panose="05040102010807070707" pitchFamily="18" charset="2"/>
              <a:buChar char=""/>
            </a:pPr>
            <a:r>
              <a:rPr lang="en-US" dirty="0">
                <a:solidFill>
                  <a:srgbClr val="231F20"/>
                </a:solidFill>
                <a:latin typeface="FoundryFormSans-Book"/>
              </a:rPr>
              <a:t>A </a:t>
            </a:r>
            <a:r>
              <a:rPr lang="en-US" b="1" dirty="0">
                <a:solidFill>
                  <a:srgbClr val="FF0000"/>
                </a:solidFill>
                <a:latin typeface="FoundryFormSans-Bold"/>
              </a:rPr>
              <a:t>characteristic</a:t>
            </a:r>
            <a:r>
              <a:rPr lang="en-US" b="1" dirty="0">
                <a:solidFill>
                  <a:srgbClr val="231F20"/>
                </a:solidFill>
                <a:latin typeface="FoundryFormSans-Bold"/>
              </a:rPr>
              <a:t> </a:t>
            </a:r>
            <a:r>
              <a:rPr lang="en-US" dirty="0">
                <a:solidFill>
                  <a:srgbClr val="231F20"/>
                </a:solidFill>
                <a:latin typeface="FoundryFormSans-Book"/>
              </a:rPr>
              <a:t>is a personal quality which an entrepreneur possesses.</a:t>
            </a:r>
          </a:p>
          <a:p>
            <a:pPr marL="457200" indent="-457200">
              <a:buClr>
                <a:schemeClr val="accent6">
                  <a:lumMod val="50000"/>
                </a:schemeClr>
              </a:buClr>
              <a:buFont typeface="Wingdings 3" panose="05040102010807070707" pitchFamily="18" charset="2"/>
              <a:buChar char=""/>
            </a:pPr>
            <a:r>
              <a:rPr lang="en-US" dirty="0">
                <a:solidFill>
                  <a:srgbClr val="231F20"/>
                </a:solidFill>
                <a:latin typeface="FoundryFormSans-Book"/>
              </a:rPr>
              <a:t>An </a:t>
            </a:r>
            <a:r>
              <a:rPr lang="en-US" b="1" dirty="0">
                <a:solidFill>
                  <a:srgbClr val="FF0000"/>
                </a:solidFill>
                <a:latin typeface="FoundryFormSans-Bold"/>
              </a:rPr>
              <a:t>entrepreneur</a:t>
            </a:r>
            <a:r>
              <a:rPr lang="en-US" b="1" dirty="0">
                <a:solidFill>
                  <a:srgbClr val="231F20"/>
                </a:solidFill>
                <a:latin typeface="FoundryFormSans-Bold"/>
              </a:rPr>
              <a:t> </a:t>
            </a:r>
            <a:r>
              <a:rPr lang="en-US" dirty="0">
                <a:solidFill>
                  <a:srgbClr val="231F20"/>
                </a:solidFill>
                <a:latin typeface="FoundryFormSans-Book"/>
              </a:rPr>
              <a:t>is a person who has ideas and makes them happen.</a:t>
            </a:r>
          </a:p>
          <a:p>
            <a:pPr marL="457200" indent="-457200">
              <a:buClr>
                <a:schemeClr val="accent6">
                  <a:lumMod val="50000"/>
                </a:schemeClr>
              </a:buClr>
              <a:buFont typeface="Wingdings 3" panose="05040102010807070707" pitchFamily="18" charset="2"/>
              <a:buChar char=""/>
            </a:pPr>
            <a:r>
              <a:rPr lang="en-US" b="1" dirty="0">
                <a:solidFill>
                  <a:srgbClr val="FF0000"/>
                </a:solidFill>
                <a:latin typeface="FoundryFormSans-Bold"/>
              </a:rPr>
              <a:t>Profit</a:t>
            </a:r>
            <a:r>
              <a:rPr lang="en-US" b="1" dirty="0">
                <a:solidFill>
                  <a:srgbClr val="231F20"/>
                </a:solidFill>
                <a:latin typeface="FoundryFormSans-Bold"/>
              </a:rPr>
              <a:t> </a:t>
            </a:r>
            <a:r>
              <a:rPr lang="en-US" dirty="0">
                <a:solidFill>
                  <a:srgbClr val="231F20"/>
                </a:solidFill>
                <a:latin typeface="FoundryFormSans-Book"/>
              </a:rPr>
              <a:t>is the financial reward to the owner of a business. It is the difference between </a:t>
            </a:r>
            <a:r>
              <a:rPr lang="en-US" b="1" dirty="0" smtClean="0">
                <a:solidFill>
                  <a:srgbClr val="FF0000"/>
                </a:solidFill>
                <a:latin typeface="FoundryFormSans-Bold"/>
              </a:rPr>
              <a:t>revenue</a:t>
            </a:r>
            <a:r>
              <a:rPr lang="en-US" b="1" dirty="0" smtClean="0">
                <a:solidFill>
                  <a:srgbClr val="231F20"/>
                </a:solidFill>
                <a:latin typeface="FoundryFormSans-Bold"/>
              </a:rPr>
              <a:t> </a:t>
            </a:r>
            <a:r>
              <a:rPr lang="en-US" dirty="0" smtClean="0">
                <a:solidFill>
                  <a:srgbClr val="231F20"/>
                </a:solidFill>
                <a:latin typeface="FoundryFormSans-Book"/>
              </a:rPr>
              <a:t>(money </a:t>
            </a:r>
            <a:r>
              <a:rPr lang="en-US" dirty="0">
                <a:solidFill>
                  <a:srgbClr val="231F20"/>
                </a:solidFill>
                <a:latin typeface="FoundryFormSans-Book"/>
              </a:rPr>
              <a:t>earned by the business) and </a:t>
            </a:r>
            <a:r>
              <a:rPr lang="en-US" b="1" dirty="0">
                <a:solidFill>
                  <a:srgbClr val="FF0000"/>
                </a:solidFill>
                <a:latin typeface="FoundryFormSans-Bold"/>
              </a:rPr>
              <a:t>costs</a:t>
            </a:r>
            <a:r>
              <a:rPr lang="en-US" b="1" dirty="0">
                <a:solidFill>
                  <a:srgbClr val="231F20"/>
                </a:solidFill>
                <a:latin typeface="FoundryFormSans-Bold"/>
              </a:rPr>
              <a:t> </a:t>
            </a:r>
            <a:r>
              <a:rPr lang="en-US" dirty="0">
                <a:solidFill>
                  <a:srgbClr val="231F20"/>
                </a:solidFill>
                <a:latin typeface="FoundryFormSans-Book"/>
              </a:rPr>
              <a:t>(money spent by the business).</a:t>
            </a:r>
            <a:endParaRPr lang="en-GB" dirty="0"/>
          </a:p>
        </p:txBody>
      </p:sp>
    </p:spTree>
    <p:extLst>
      <p:ext uri="{BB962C8B-B14F-4D97-AF65-F5344CB8AC3E}">
        <p14:creationId xmlns:p14="http://schemas.microsoft.com/office/powerpoint/2010/main" val="2051887115"/>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72008"/>
            <a:ext cx="7704856" cy="518489"/>
          </a:xfrm>
        </p:spPr>
        <p:txBody>
          <a:bodyPr>
            <a:noAutofit/>
          </a:bodyPr>
          <a:lstStyle/>
          <a:p>
            <a:r>
              <a:rPr lang="en-GB" sz="4000" b="1" dirty="0" smtClean="0"/>
              <a:t>1 </a:t>
            </a:r>
            <a:r>
              <a:rPr lang="en-GB" sz="4000" dirty="0"/>
              <a:t>– Entrepreneurial </a:t>
            </a:r>
            <a:r>
              <a:rPr lang="en-GB" sz="4000" dirty="0" smtClean="0"/>
              <a:t>Characteristics</a:t>
            </a:r>
            <a:endParaRPr lang="en-GB" sz="4000" b="1" dirty="0" smtClean="0"/>
          </a:p>
        </p:txBody>
      </p:sp>
      <p:sp>
        <p:nvSpPr>
          <p:cNvPr id="2" name="Rectangle 1"/>
          <p:cNvSpPr/>
          <p:nvPr/>
        </p:nvSpPr>
        <p:spPr>
          <a:xfrm>
            <a:off x="251520" y="1096426"/>
            <a:ext cx="6624736" cy="5509200"/>
          </a:xfrm>
          <a:prstGeom prst="rect">
            <a:avLst/>
          </a:prstGeom>
        </p:spPr>
        <p:txBody>
          <a:bodyPr wrap="square">
            <a:spAutoFit/>
          </a:bodyPr>
          <a:lstStyle/>
          <a:p>
            <a:pPr>
              <a:buClr>
                <a:schemeClr val="accent6">
                  <a:lumMod val="50000"/>
                </a:schemeClr>
              </a:buClr>
            </a:pPr>
            <a:r>
              <a:rPr lang="en-US" sz="2200" b="1" dirty="0"/>
              <a:t>Initiative</a:t>
            </a:r>
          </a:p>
          <a:p>
            <a:pPr marL="457200" indent="-457200">
              <a:buClr>
                <a:schemeClr val="accent6">
                  <a:lumMod val="50000"/>
                </a:schemeClr>
              </a:buClr>
              <a:buFont typeface="Wingdings 3" panose="05040102010807070707" pitchFamily="18" charset="2"/>
              <a:buChar char=""/>
            </a:pPr>
            <a:r>
              <a:rPr lang="en-US" sz="2200" dirty="0"/>
              <a:t>Initiative describes the quality of taking action without needing somebody else to tell you to do so or </a:t>
            </a:r>
            <a:r>
              <a:rPr lang="en-US" sz="2200" dirty="0" smtClean="0"/>
              <a:t>to give </a:t>
            </a:r>
            <a:r>
              <a:rPr lang="en-US" sz="2200" dirty="0"/>
              <a:t>you direction. An entrepreneur who shows initiative won’t simply sit and think about their idea – </a:t>
            </a:r>
            <a:r>
              <a:rPr lang="en-US" sz="2200" dirty="0" smtClean="0"/>
              <a:t>they will </a:t>
            </a:r>
            <a:r>
              <a:rPr lang="en-US" sz="2200" dirty="0"/>
              <a:t>take action to make it happen.</a:t>
            </a:r>
          </a:p>
          <a:p>
            <a:pPr marL="457200" indent="-457200">
              <a:buClr>
                <a:schemeClr val="accent6">
                  <a:lumMod val="50000"/>
                </a:schemeClr>
              </a:buClr>
              <a:buFont typeface="Wingdings 3" panose="05040102010807070707" pitchFamily="18" charset="2"/>
              <a:buChar char=""/>
            </a:pPr>
            <a:r>
              <a:rPr lang="en-US" sz="2200" dirty="0"/>
              <a:t>For example, in the case study above the young Shane didn’t just think that a disco would be good for </a:t>
            </a:r>
            <a:r>
              <a:rPr lang="en-US" sz="2200" dirty="0" smtClean="0"/>
              <a:t>the village </a:t>
            </a:r>
            <a:r>
              <a:rPr lang="en-US" sz="2200" dirty="0"/>
              <a:t>– he went out and researched the cost of hiring equipment, and then he actually organised </a:t>
            </a:r>
            <a:r>
              <a:rPr lang="en-US" sz="2200" dirty="0" smtClean="0"/>
              <a:t>an event</a:t>
            </a:r>
            <a:r>
              <a:rPr lang="en-US" sz="2200" dirty="0"/>
              <a:t>. Years later, when his friend offered him freelance work, the older Shane took the initiative in </a:t>
            </a:r>
            <a:r>
              <a:rPr lang="en-US" sz="2200" dirty="0" smtClean="0"/>
              <a:t>setting up </a:t>
            </a:r>
            <a:r>
              <a:rPr lang="en-US" sz="2200" dirty="0"/>
              <a:t>his own agency, rather than continuing to work for another business.</a:t>
            </a:r>
          </a:p>
        </p:txBody>
      </p:sp>
      <p:sp>
        <p:nvSpPr>
          <p:cNvPr id="5" name="Round Same Side Corner Rectangle 4">
            <a:hlinkClick r:id="" action="ppaction://noaction"/>
          </p:cNvPr>
          <p:cNvSpPr/>
          <p:nvPr/>
        </p:nvSpPr>
        <p:spPr>
          <a:xfrm>
            <a:off x="5724128"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05</a:t>
            </a:r>
            <a:endParaRPr lang="en-GB" sz="2400" b="1" dirty="0">
              <a:latin typeface="Arial" panose="020B0604020202020204" pitchFamily="34" charset="0"/>
              <a:cs typeface="Arial" panose="020B0604020202020204" pitchFamily="34" charset="0"/>
            </a:endParaRPr>
          </a:p>
        </p:txBody>
      </p:sp>
      <p:sp>
        <p:nvSpPr>
          <p:cNvPr id="7" name="Rectangle 1"/>
          <p:cNvSpPr>
            <a:spLocks noChangeArrowheads="1"/>
          </p:cNvSpPr>
          <p:nvPr/>
        </p:nvSpPr>
        <p:spPr bwMode="auto">
          <a:xfrm>
            <a:off x="6876256" y="3176682"/>
            <a:ext cx="1946341" cy="2246769"/>
          </a:xfrm>
          <a:prstGeom prst="rect">
            <a:avLst/>
          </a:prstGeom>
          <a:solidFill>
            <a:schemeClr val="tx2">
              <a:lumMod val="20000"/>
              <a:lumOff val="80000"/>
            </a:schemeClr>
          </a:solidFill>
          <a:ln>
            <a:noFill/>
          </a:ln>
          <a:effectLst/>
        </p:spPr>
        <p:txBody>
          <a:bodyPr vert="horz" wrap="square" lIns="91440" tIns="45720" rIns="91440" bIns="45720"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rgbClr val="222222"/>
                </a:solidFill>
                <a:effectLst/>
                <a:cs typeface="Arial" panose="020B0604020202020204" pitchFamily="34" charset="0"/>
              </a:rPr>
              <a:t>the ability to assess and initiate things independently.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rgbClr val="878787"/>
                </a:solidFill>
                <a:effectLst/>
                <a:cs typeface="Arial" panose="020B0604020202020204" pitchFamily="34" charset="0"/>
              </a:rPr>
              <a:t>"use your initiative, imagination, and common sense"</a:t>
            </a:r>
            <a:endParaRPr kumimoji="0" lang="en-US" altLang="en-US" sz="1400" b="0" i="0" u="none" strike="noStrike" cap="none" normalizeH="0" baseline="0" dirty="0" smtClean="0">
              <a:ln>
                <a:noFill/>
              </a:ln>
              <a:solidFill>
                <a:schemeClr val="tx1"/>
              </a:solidFill>
              <a:effectLst/>
            </a:endParaRPr>
          </a:p>
          <a:p>
            <a:pPr eaLnBrk="1" fontAlgn="t" hangingPunct="1"/>
            <a:r>
              <a:rPr lang="en-GB" sz="1400" b="1" i="1" dirty="0"/>
              <a:t>synonyms:</a:t>
            </a:r>
            <a:endParaRPr lang="en-GB" sz="1400" b="1" dirty="0"/>
          </a:p>
          <a:p>
            <a:pPr eaLnBrk="1" fontAlgn="ctr" hangingPunct="1"/>
            <a:r>
              <a:rPr lang="en-GB" sz="1400" dirty="0">
                <a:hlinkClick r:id="rId3"/>
              </a:rPr>
              <a:t>enterprise</a:t>
            </a:r>
            <a:r>
              <a:rPr lang="en-GB" sz="1400" dirty="0"/>
              <a:t>, </a:t>
            </a:r>
            <a:r>
              <a:rPr lang="en-GB" sz="1400" dirty="0">
                <a:hlinkClick r:id="rId4"/>
              </a:rPr>
              <a:t>inventiveness</a:t>
            </a:r>
            <a:r>
              <a:rPr lang="en-GB" sz="1400" dirty="0"/>
              <a:t>, resourcefulness, </a:t>
            </a:r>
            <a:r>
              <a:rPr lang="en-GB" sz="1400" dirty="0" smtClean="0">
                <a:hlinkClick r:id="rId5"/>
              </a:rPr>
              <a:t>capability</a:t>
            </a:r>
            <a:endParaRPr lang="en-GB" sz="1400" dirty="0"/>
          </a:p>
        </p:txBody>
      </p:sp>
      <p:pic>
        <p:nvPicPr>
          <p:cNvPr id="1027" name="Picture 3" descr="Image result for initiative principle of management"/>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76255" y="1124745"/>
            <a:ext cx="1946341" cy="1637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5408149"/>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72008"/>
            <a:ext cx="7704856" cy="518489"/>
          </a:xfrm>
        </p:spPr>
        <p:txBody>
          <a:bodyPr>
            <a:noAutofit/>
          </a:bodyPr>
          <a:lstStyle/>
          <a:p>
            <a:r>
              <a:rPr lang="en-GB" sz="4000" b="1" dirty="0" smtClean="0"/>
              <a:t>1 </a:t>
            </a:r>
            <a:r>
              <a:rPr lang="en-GB" sz="4000" dirty="0"/>
              <a:t>– Entrepreneurial </a:t>
            </a:r>
            <a:r>
              <a:rPr lang="en-GB" sz="4000" dirty="0" smtClean="0"/>
              <a:t>Characteristics</a:t>
            </a:r>
            <a:endParaRPr lang="en-GB" sz="4000" b="1" dirty="0" smtClean="0"/>
          </a:p>
        </p:txBody>
      </p:sp>
      <p:sp>
        <p:nvSpPr>
          <p:cNvPr id="2" name="Rectangle 1"/>
          <p:cNvSpPr/>
          <p:nvPr/>
        </p:nvSpPr>
        <p:spPr>
          <a:xfrm>
            <a:off x="251520" y="1096426"/>
            <a:ext cx="6576081" cy="5632311"/>
          </a:xfrm>
          <a:prstGeom prst="rect">
            <a:avLst/>
          </a:prstGeom>
        </p:spPr>
        <p:txBody>
          <a:bodyPr wrap="square">
            <a:spAutoFit/>
          </a:bodyPr>
          <a:lstStyle/>
          <a:p>
            <a:pPr>
              <a:buClr>
                <a:schemeClr val="accent6">
                  <a:lumMod val="50000"/>
                </a:schemeClr>
              </a:buClr>
            </a:pPr>
            <a:r>
              <a:rPr lang="en-US" sz="2000" b="1" dirty="0"/>
              <a:t>Hard-working</a:t>
            </a:r>
          </a:p>
          <a:p>
            <a:pPr marL="457200" indent="-457200">
              <a:buClr>
                <a:schemeClr val="accent6">
                  <a:lumMod val="50000"/>
                </a:schemeClr>
              </a:buClr>
              <a:buFont typeface="Wingdings 3" panose="05040102010807070707" pitchFamily="18" charset="2"/>
              <a:buChar char=""/>
            </a:pPr>
            <a:r>
              <a:rPr lang="en-US" sz="2000" dirty="0"/>
              <a:t>Entrepreneurs often have their ideas while they are working in a job or raising a family or studying, so </a:t>
            </a:r>
            <a:r>
              <a:rPr lang="en-US" sz="2000" dirty="0" smtClean="0"/>
              <a:t>they have </a:t>
            </a:r>
            <a:r>
              <a:rPr lang="en-US" sz="2000" dirty="0"/>
              <a:t>to carry out their research, plan how to launch their idea and then start to run their new business </a:t>
            </a:r>
            <a:r>
              <a:rPr lang="en-US" sz="2000" dirty="0" smtClean="0"/>
              <a:t>as well </a:t>
            </a:r>
            <a:r>
              <a:rPr lang="en-US" sz="2000" dirty="0"/>
              <a:t>as meeting other commitments. Even when their business is running and they are working on it </a:t>
            </a:r>
            <a:r>
              <a:rPr lang="en-US" sz="2000" dirty="0" smtClean="0"/>
              <a:t>full time</a:t>
            </a:r>
            <a:r>
              <a:rPr lang="en-US" sz="2000" dirty="0"/>
              <a:t>, entrepreneurs often work from early in the morning until late at night, including at weekends, </a:t>
            </a:r>
            <a:r>
              <a:rPr lang="en-US" sz="2000" dirty="0" smtClean="0"/>
              <a:t>to complete </a:t>
            </a:r>
            <a:r>
              <a:rPr lang="en-US" sz="2000" dirty="0"/>
              <a:t>all the work that is needed.</a:t>
            </a:r>
          </a:p>
          <a:p>
            <a:pPr marL="457200" indent="-457200">
              <a:buClr>
                <a:schemeClr val="accent6">
                  <a:lumMod val="50000"/>
                </a:schemeClr>
              </a:buClr>
              <a:buFont typeface="Wingdings 3" panose="05040102010807070707" pitchFamily="18" charset="2"/>
              <a:buChar char=""/>
            </a:pPr>
            <a:r>
              <a:rPr lang="en-US" sz="2000" dirty="0"/>
              <a:t>You can see in the case study above that Shane worked on his disco, party and snowboarding </a:t>
            </a:r>
            <a:r>
              <a:rPr lang="en-US" sz="2000" dirty="0" smtClean="0"/>
              <a:t>businesses at </a:t>
            </a:r>
            <a:r>
              <a:rPr lang="en-US" sz="2000" dirty="0"/>
              <a:t>the same time as working. He gave up lots of his spare time to launch his businesses and to make </a:t>
            </a:r>
            <a:r>
              <a:rPr lang="en-US" sz="2000" dirty="0" smtClean="0"/>
              <a:t>sure that </a:t>
            </a:r>
            <a:r>
              <a:rPr lang="en-US" sz="2000" dirty="0"/>
              <a:t>he kept working to improve them. He now works long hours at Abundant when this is necessary, </a:t>
            </a:r>
            <a:r>
              <a:rPr lang="en-US" sz="2000" dirty="0" smtClean="0"/>
              <a:t>even if </a:t>
            </a:r>
            <a:r>
              <a:rPr lang="en-US" sz="2000" dirty="0"/>
              <a:t>this means working during evenings and weekends.</a:t>
            </a:r>
          </a:p>
        </p:txBody>
      </p:sp>
      <p:sp>
        <p:nvSpPr>
          <p:cNvPr id="5" name="Round Same Side Corner Rectangle 4">
            <a:hlinkClick r:id="" action="ppaction://noaction"/>
          </p:cNvPr>
          <p:cNvSpPr/>
          <p:nvPr/>
        </p:nvSpPr>
        <p:spPr>
          <a:xfrm>
            <a:off x="5724128"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05</a:t>
            </a:r>
            <a:endParaRPr lang="en-GB" sz="2400" b="1" dirty="0">
              <a:latin typeface="Arial" panose="020B0604020202020204" pitchFamily="34" charset="0"/>
              <a:cs typeface="Arial" panose="020B0604020202020204" pitchFamily="34" charset="0"/>
            </a:endParaRPr>
          </a:p>
        </p:txBody>
      </p:sp>
      <p:pic>
        <p:nvPicPr>
          <p:cNvPr id="2050" name="Picture 2" descr="Image result for hard working statistic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827602" y="1096426"/>
            <a:ext cx="1965403" cy="139647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hard working statistic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27601" y="2636912"/>
            <a:ext cx="1965403" cy="3936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1146984"/>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72008"/>
            <a:ext cx="7704856" cy="518489"/>
          </a:xfrm>
        </p:spPr>
        <p:txBody>
          <a:bodyPr>
            <a:noAutofit/>
          </a:bodyPr>
          <a:lstStyle/>
          <a:p>
            <a:r>
              <a:rPr lang="en-GB" sz="4000" b="1" dirty="0" smtClean="0"/>
              <a:t>1 </a:t>
            </a:r>
            <a:r>
              <a:rPr lang="en-GB" sz="4000" dirty="0"/>
              <a:t>– Entrepreneurial </a:t>
            </a:r>
            <a:r>
              <a:rPr lang="en-GB" sz="4000" dirty="0" smtClean="0"/>
              <a:t>Characteristics</a:t>
            </a:r>
            <a:endParaRPr lang="en-GB" sz="4000" b="1" dirty="0" smtClean="0"/>
          </a:p>
        </p:txBody>
      </p:sp>
      <p:sp>
        <p:nvSpPr>
          <p:cNvPr id="2" name="Rectangle 1"/>
          <p:cNvSpPr/>
          <p:nvPr/>
        </p:nvSpPr>
        <p:spPr>
          <a:xfrm>
            <a:off x="251520" y="1096426"/>
            <a:ext cx="6746983" cy="5559984"/>
          </a:xfrm>
          <a:prstGeom prst="rect">
            <a:avLst/>
          </a:prstGeom>
        </p:spPr>
        <p:txBody>
          <a:bodyPr wrap="square">
            <a:spAutoFit/>
          </a:bodyPr>
          <a:lstStyle/>
          <a:p>
            <a:pPr>
              <a:buClr>
                <a:schemeClr val="accent6">
                  <a:lumMod val="50000"/>
                </a:schemeClr>
              </a:buClr>
            </a:pPr>
            <a:r>
              <a:rPr lang="en-US" sz="1880" b="1" dirty="0"/>
              <a:t>Being resilient</a:t>
            </a:r>
          </a:p>
          <a:p>
            <a:pPr marL="457200" indent="-457200">
              <a:buClr>
                <a:schemeClr val="accent6">
                  <a:lumMod val="50000"/>
                </a:schemeClr>
              </a:buClr>
              <a:buFont typeface="Wingdings 3" panose="05040102010807070707" pitchFamily="18" charset="2"/>
              <a:buChar char=""/>
            </a:pPr>
            <a:r>
              <a:rPr lang="en-US" sz="1880" dirty="0"/>
              <a:t>Resilience is the ability to withstand or recover from difficult situations. Entrepreneurs may face a range </a:t>
            </a:r>
            <a:r>
              <a:rPr lang="en-US" sz="1880" dirty="0" smtClean="0"/>
              <a:t>of difficult </a:t>
            </a:r>
            <a:r>
              <a:rPr lang="en-US" sz="1880" dirty="0"/>
              <a:t>situations such as:</a:t>
            </a:r>
          </a:p>
          <a:p>
            <a:pPr marL="744538" indent="-338138">
              <a:buClr>
                <a:schemeClr val="accent6">
                  <a:lumMod val="50000"/>
                </a:schemeClr>
              </a:buClr>
              <a:buFont typeface="Wingdings" panose="05000000000000000000" pitchFamily="2" charset="2"/>
              <a:buChar char="v"/>
            </a:pPr>
            <a:r>
              <a:rPr lang="en-US" sz="1880" dirty="0" smtClean="0"/>
              <a:t>periods </a:t>
            </a:r>
            <a:r>
              <a:rPr lang="en-US" sz="1880" dirty="0"/>
              <a:t>of time when demand is low</a:t>
            </a:r>
          </a:p>
          <a:p>
            <a:pPr marL="744538" indent="-338138">
              <a:buClr>
                <a:schemeClr val="accent6">
                  <a:lumMod val="50000"/>
                </a:schemeClr>
              </a:buClr>
              <a:buFont typeface="Wingdings" panose="05000000000000000000" pitchFamily="2" charset="2"/>
              <a:buChar char="v"/>
            </a:pPr>
            <a:r>
              <a:rPr lang="en-US" sz="1880" dirty="0" smtClean="0"/>
              <a:t>difficulties </a:t>
            </a:r>
            <a:r>
              <a:rPr lang="en-US" sz="1880" dirty="0"/>
              <a:t>raising finance for capital investment</a:t>
            </a:r>
          </a:p>
          <a:p>
            <a:pPr marL="744538" indent="-338138">
              <a:buClr>
                <a:schemeClr val="accent6">
                  <a:lumMod val="50000"/>
                </a:schemeClr>
              </a:buClr>
              <a:buFont typeface="Wingdings" panose="05000000000000000000" pitchFamily="2" charset="2"/>
              <a:buChar char="v"/>
            </a:pPr>
            <a:r>
              <a:rPr lang="en-US" sz="1880" dirty="0" smtClean="0"/>
              <a:t>customers </a:t>
            </a:r>
            <a:r>
              <a:rPr lang="en-US" sz="1880" dirty="0"/>
              <a:t>making complaints or switching to </a:t>
            </a:r>
            <a:r>
              <a:rPr lang="en-US" sz="1880" dirty="0" smtClean="0"/>
              <a:t>x competitors</a:t>
            </a:r>
          </a:p>
          <a:p>
            <a:pPr marL="744538" indent="-338138">
              <a:buClr>
                <a:schemeClr val="accent6">
                  <a:lumMod val="50000"/>
                </a:schemeClr>
              </a:buClr>
              <a:buFont typeface="Wingdings" panose="05000000000000000000" pitchFamily="2" charset="2"/>
              <a:buChar char="v"/>
            </a:pPr>
            <a:r>
              <a:rPr lang="en-US" sz="1880" dirty="0" smtClean="0"/>
              <a:t>periods </a:t>
            </a:r>
            <a:r>
              <a:rPr lang="en-US" sz="1880" dirty="0"/>
              <a:t>of high workload</a:t>
            </a:r>
          </a:p>
          <a:p>
            <a:pPr marL="744538" indent="-338138">
              <a:buClr>
                <a:schemeClr val="accent6">
                  <a:lumMod val="50000"/>
                </a:schemeClr>
              </a:buClr>
              <a:buFont typeface="Wingdings" panose="05000000000000000000" pitchFamily="2" charset="2"/>
              <a:buChar char="v"/>
            </a:pPr>
            <a:r>
              <a:rPr lang="en-US" sz="1880" dirty="0" smtClean="0"/>
              <a:t>learning </a:t>
            </a:r>
            <a:r>
              <a:rPr lang="en-US" sz="1880" dirty="0"/>
              <a:t>new business management skills or navigating unfamiliar laws or regulations</a:t>
            </a:r>
          </a:p>
          <a:p>
            <a:pPr marL="744538" indent="-338138">
              <a:buClr>
                <a:schemeClr val="accent6">
                  <a:lumMod val="50000"/>
                </a:schemeClr>
              </a:buClr>
              <a:buFont typeface="Wingdings" panose="05000000000000000000" pitchFamily="2" charset="2"/>
              <a:buChar char="v"/>
            </a:pPr>
            <a:r>
              <a:rPr lang="en-US" sz="1880" dirty="0" smtClean="0"/>
              <a:t>times </a:t>
            </a:r>
            <a:r>
              <a:rPr lang="en-US" sz="1880" dirty="0"/>
              <a:t>when things do not go according to plan.</a:t>
            </a:r>
          </a:p>
          <a:p>
            <a:pPr marL="457200" indent="-457200">
              <a:buClr>
                <a:schemeClr val="accent6">
                  <a:lumMod val="50000"/>
                </a:schemeClr>
              </a:buClr>
              <a:buFont typeface="Wingdings 3" panose="05040102010807070707" pitchFamily="18" charset="2"/>
              <a:buChar char=""/>
            </a:pPr>
            <a:r>
              <a:rPr lang="en-US" sz="1880" dirty="0"/>
              <a:t>Any of these situations could cause the entrepreneur to worry, struggle and perhaps eventually want </a:t>
            </a:r>
            <a:r>
              <a:rPr lang="en-US" sz="1880" dirty="0" smtClean="0"/>
              <a:t>to give </a:t>
            </a:r>
            <a:r>
              <a:rPr lang="en-US" sz="1880" dirty="0"/>
              <a:t>up. The quality of resilience allows the entrepreneur to resist these feelings and to carry on until </a:t>
            </a:r>
            <a:r>
              <a:rPr lang="en-US" sz="1880" dirty="0" smtClean="0"/>
              <a:t>the difficult </a:t>
            </a:r>
            <a:r>
              <a:rPr lang="en-US" sz="1880" dirty="0"/>
              <a:t>time has passed. Even when Shane was made redundant he didn’t give up. Instead, he drew </a:t>
            </a:r>
            <a:r>
              <a:rPr lang="en-US" sz="1880" dirty="0" smtClean="0"/>
              <a:t>on the </a:t>
            </a:r>
            <a:r>
              <a:rPr lang="en-US" sz="1880" dirty="0"/>
              <a:t>skills and experience that he had to make a new idea work.</a:t>
            </a:r>
          </a:p>
        </p:txBody>
      </p:sp>
      <p:sp>
        <p:nvSpPr>
          <p:cNvPr id="5" name="Round Same Side Corner Rectangle 4">
            <a:hlinkClick r:id="" action="ppaction://noaction"/>
          </p:cNvPr>
          <p:cNvSpPr/>
          <p:nvPr/>
        </p:nvSpPr>
        <p:spPr>
          <a:xfrm>
            <a:off x="5724128"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06</a:t>
            </a:r>
            <a:endParaRPr lang="en-GB" sz="2400" b="1" dirty="0">
              <a:latin typeface="Arial" panose="020B0604020202020204" pitchFamily="34" charset="0"/>
              <a:cs typeface="Arial" panose="020B0604020202020204" pitchFamily="34" charset="0"/>
            </a:endParaRPr>
          </a:p>
        </p:txBody>
      </p:sp>
      <p:pic>
        <p:nvPicPr>
          <p:cNvPr id="3" name="Picture 2" descr="Image result for resilience pos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98503" y="3131786"/>
            <a:ext cx="1793072" cy="123331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resilience post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98504" y="1096427"/>
            <a:ext cx="1793072" cy="1574754"/>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mage result for resilienc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98503" y="5517232"/>
            <a:ext cx="1793072" cy="1080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1487272"/>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72008"/>
            <a:ext cx="7704856" cy="518489"/>
          </a:xfrm>
        </p:spPr>
        <p:txBody>
          <a:bodyPr>
            <a:noAutofit/>
          </a:bodyPr>
          <a:lstStyle/>
          <a:p>
            <a:r>
              <a:rPr lang="en-GB" sz="4000" b="1" dirty="0" smtClean="0"/>
              <a:t>1 </a:t>
            </a:r>
            <a:r>
              <a:rPr lang="en-GB" sz="4000" dirty="0"/>
              <a:t>– Entrepreneurial </a:t>
            </a:r>
            <a:r>
              <a:rPr lang="en-GB" sz="4000" dirty="0" smtClean="0"/>
              <a:t>Characteristics</a:t>
            </a:r>
            <a:endParaRPr lang="en-GB" sz="4000" b="1" dirty="0" smtClean="0"/>
          </a:p>
        </p:txBody>
      </p:sp>
      <p:sp>
        <p:nvSpPr>
          <p:cNvPr id="2" name="Rectangle 1"/>
          <p:cNvSpPr/>
          <p:nvPr/>
        </p:nvSpPr>
        <p:spPr>
          <a:xfrm>
            <a:off x="251520" y="1096426"/>
            <a:ext cx="6746983" cy="5586145"/>
          </a:xfrm>
          <a:prstGeom prst="rect">
            <a:avLst/>
          </a:prstGeom>
        </p:spPr>
        <p:txBody>
          <a:bodyPr wrap="square">
            <a:spAutoFit/>
          </a:bodyPr>
          <a:lstStyle/>
          <a:p>
            <a:pPr>
              <a:buClr>
                <a:schemeClr val="accent6">
                  <a:lumMod val="50000"/>
                </a:schemeClr>
              </a:buClr>
            </a:pPr>
            <a:r>
              <a:rPr lang="en-US" sz="1700" b="1" dirty="0"/>
              <a:t>Being creative</a:t>
            </a:r>
          </a:p>
          <a:p>
            <a:pPr marL="347663" indent="-347663">
              <a:buClr>
                <a:schemeClr val="accent6">
                  <a:lumMod val="50000"/>
                </a:schemeClr>
              </a:buClr>
              <a:buFont typeface="Wingdings 3" panose="05040102010807070707" pitchFamily="18" charset="2"/>
              <a:buChar char=""/>
            </a:pPr>
            <a:r>
              <a:rPr lang="en-US" sz="1700" dirty="0"/>
              <a:t>Being creative means having original ideas. Persuading customers to give you their money can be </a:t>
            </a:r>
            <a:r>
              <a:rPr lang="en-US" sz="1700" dirty="0" smtClean="0"/>
              <a:t>a challenge </a:t>
            </a:r>
            <a:r>
              <a:rPr lang="en-US" sz="1700" dirty="0"/>
              <a:t>– you have to convince them that the service or product that you are offering is worth </a:t>
            </a:r>
            <a:r>
              <a:rPr lang="en-US" sz="1700" dirty="0" smtClean="0"/>
              <a:t>spending their </a:t>
            </a:r>
            <a:r>
              <a:rPr lang="en-US" sz="1700" dirty="0"/>
              <a:t>money on. The product must compare well with the alternative ways in which they might spend it.</a:t>
            </a:r>
          </a:p>
          <a:p>
            <a:pPr marL="347663" indent="-347663">
              <a:buClr>
                <a:schemeClr val="accent6">
                  <a:lumMod val="50000"/>
                </a:schemeClr>
              </a:buClr>
              <a:buFont typeface="Wingdings 3" panose="05040102010807070707" pitchFamily="18" charset="2"/>
              <a:buChar char=""/>
            </a:pPr>
            <a:r>
              <a:rPr lang="en-US" sz="1700" dirty="0"/>
              <a:t>Entrepreneurs can use creativity in two ways:</a:t>
            </a:r>
          </a:p>
          <a:p>
            <a:pPr marL="747713" indent="-290513">
              <a:buClr>
                <a:schemeClr val="accent6">
                  <a:lumMod val="50000"/>
                </a:schemeClr>
              </a:buClr>
              <a:buFont typeface="Wingdings" panose="05000000000000000000" pitchFamily="2" charset="2"/>
              <a:buChar char="v"/>
            </a:pPr>
            <a:r>
              <a:rPr lang="en-US" sz="1700" dirty="0" smtClean="0"/>
              <a:t>Designing </a:t>
            </a:r>
            <a:r>
              <a:rPr lang="en-US" sz="1700" dirty="0"/>
              <a:t>a product or service that is unique in some way, so that customers believe that it is </a:t>
            </a:r>
            <a:r>
              <a:rPr lang="en-US" sz="1700" dirty="0" smtClean="0"/>
              <a:t>better than </a:t>
            </a:r>
            <a:r>
              <a:rPr lang="en-US" sz="1700" dirty="0"/>
              <a:t>competitors’ products or services. For example, Abundant Holidays offered a unique </a:t>
            </a:r>
            <a:r>
              <a:rPr lang="en-US" sz="1700" dirty="0" smtClean="0"/>
              <a:t>holiday experience </a:t>
            </a:r>
            <a:r>
              <a:rPr lang="en-US" sz="1700" dirty="0"/>
              <a:t>by combining snowboarding holidays with parties and discos.</a:t>
            </a:r>
          </a:p>
          <a:p>
            <a:pPr marL="747713" indent="-290513">
              <a:buClr>
                <a:schemeClr val="accent6">
                  <a:lumMod val="50000"/>
                </a:schemeClr>
              </a:buClr>
              <a:buFont typeface="Wingdings" panose="05000000000000000000" pitchFamily="2" charset="2"/>
              <a:buChar char="v"/>
            </a:pPr>
            <a:r>
              <a:rPr lang="en-US" sz="1700" dirty="0" smtClean="0"/>
              <a:t>In </a:t>
            </a:r>
            <a:r>
              <a:rPr lang="en-US" sz="1700" dirty="0"/>
              <a:t>running the business. For example, an entrepreneur may think of new ways to advertise the </a:t>
            </a:r>
            <a:r>
              <a:rPr lang="en-US" sz="1700" dirty="0" smtClean="0"/>
              <a:t>product which </a:t>
            </a:r>
            <a:r>
              <a:rPr lang="en-US" sz="1700" dirty="0"/>
              <a:t>will capture customers’ interest. This is especially important for entrepreneurs who often lack </a:t>
            </a:r>
            <a:r>
              <a:rPr lang="en-US" sz="1700" dirty="0" smtClean="0"/>
              <a:t>the </a:t>
            </a:r>
            <a:r>
              <a:rPr lang="en-US" sz="1700" b="1" dirty="0" smtClean="0"/>
              <a:t>working </a:t>
            </a:r>
            <a:r>
              <a:rPr lang="en-US" sz="1700" b="1" dirty="0"/>
              <a:t>capital </a:t>
            </a:r>
            <a:r>
              <a:rPr lang="en-US" sz="1700" dirty="0"/>
              <a:t>necessary for traditional advertising in print media or on local radio. New media </a:t>
            </a:r>
            <a:r>
              <a:rPr lang="en-US" sz="1700" dirty="0" smtClean="0"/>
              <a:t>are opening </a:t>
            </a:r>
            <a:r>
              <a:rPr lang="en-US" sz="1700" dirty="0"/>
              <a:t>up many opportunities for entrepreneurs to research and promote their ideas using, </a:t>
            </a:r>
            <a:r>
              <a:rPr lang="en-US" sz="1700" dirty="0" smtClean="0"/>
              <a:t>e.g., </a:t>
            </a:r>
            <a:r>
              <a:rPr lang="en-US" sz="1700" dirty="0"/>
              <a:t>blogs, pay-per-click </a:t>
            </a:r>
            <a:r>
              <a:rPr lang="en-US" sz="1700" dirty="0" smtClean="0"/>
              <a:t>ads </a:t>
            </a:r>
            <a:r>
              <a:rPr lang="en-US" sz="1700" dirty="0"/>
              <a:t>and social networking sites.</a:t>
            </a:r>
          </a:p>
        </p:txBody>
      </p:sp>
      <p:sp>
        <p:nvSpPr>
          <p:cNvPr id="5" name="Round Same Side Corner Rectangle 4">
            <a:hlinkClick r:id="" action="ppaction://noaction"/>
          </p:cNvPr>
          <p:cNvSpPr/>
          <p:nvPr/>
        </p:nvSpPr>
        <p:spPr>
          <a:xfrm>
            <a:off x="5724128"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06</a:t>
            </a:r>
            <a:endParaRPr lang="en-GB" sz="2400" b="1" dirty="0">
              <a:latin typeface="Arial" panose="020B0604020202020204" pitchFamily="34" charset="0"/>
              <a:cs typeface="Arial" panose="020B0604020202020204" pitchFamily="34" charset="0"/>
            </a:endParaRPr>
          </a:p>
        </p:txBody>
      </p:sp>
      <p:pic>
        <p:nvPicPr>
          <p:cNvPr id="4098" name="Picture 2" descr="Image result for being creativ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020272" y="1154360"/>
            <a:ext cx="1803681" cy="213062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 result for being creative diagram"/>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7020272" y="3369068"/>
            <a:ext cx="1803681" cy="1744198"/>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Image result for creativity diagram"/>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6888479" y="5373216"/>
            <a:ext cx="1935473" cy="1197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619489"/>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72008"/>
            <a:ext cx="7704856" cy="518489"/>
          </a:xfrm>
        </p:spPr>
        <p:txBody>
          <a:bodyPr>
            <a:noAutofit/>
          </a:bodyPr>
          <a:lstStyle/>
          <a:p>
            <a:r>
              <a:rPr lang="en-GB" sz="4000" b="1" dirty="0" smtClean="0"/>
              <a:t>1 </a:t>
            </a:r>
            <a:r>
              <a:rPr lang="en-GB" sz="4000" dirty="0"/>
              <a:t>– Entrepreneurial </a:t>
            </a:r>
            <a:r>
              <a:rPr lang="en-GB" sz="4000" dirty="0" smtClean="0"/>
              <a:t>Characteristics</a:t>
            </a:r>
            <a:endParaRPr lang="en-GB" sz="4000" b="1" dirty="0" smtClean="0"/>
          </a:p>
        </p:txBody>
      </p:sp>
      <p:sp>
        <p:nvSpPr>
          <p:cNvPr id="2" name="Rectangle 1"/>
          <p:cNvSpPr/>
          <p:nvPr/>
        </p:nvSpPr>
        <p:spPr>
          <a:xfrm>
            <a:off x="251520" y="1096426"/>
            <a:ext cx="6746983" cy="3785652"/>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2400" b="1" dirty="0">
                <a:solidFill>
                  <a:srgbClr val="FF0000"/>
                </a:solidFill>
              </a:rPr>
              <a:t>Regulations</a:t>
            </a:r>
            <a:r>
              <a:rPr lang="en-US" sz="2400" dirty="0">
                <a:solidFill>
                  <a:srgbClr val="FF0000"/>
                </a:solidFill>
              </a:rPr>
              <a:t> </a:t>
            </a:r>
            <a:r>
              <a:rPr lang="en-US" sz="2400" dirty="0"/>
              <a:t>are rules that businesses have to follow. These can be laws made by Parliament </a:t>
            </a:r>
            <a:r>
              <a:rPr lang="en-US" sz="2400" dirty="0" smtClean="0"/>
              <a:t>(e.g., </a:t>
            </a:r>
            <a:r>
              <a:rPr lang="en-US" sz="2400" dirty="0"/>
              <a:t>employment law) or rules written by an organisation which regulates a particular </a:t>
            </a:r>
            <a:r>
              <a:rPr lang="en-US" sz="2400" dirty="0" smtClean="0"/>
              <a:t>industry (such </a:t>
            </a:r>
            <a:r>
              <a:rPr lang="en-US" sz="2400" dirty="0"/>
              <a:t>as the Advertising Standards Agency).</a:t>
            </a:r>
          </a:p>
          <a:p>
            <a:pPr marL="457200" indent="-457200">
              <a:buClr>
                <a:schemeClr val="accent6">
                  <a:lumMod val="50000"/>
                </a:schemeClr>
              </a:buClr>
              <a:buFont typeface="Wingdings 3" panose="05040102010807070707" pitchFamily="18" charset="2"/>
              <a:buChar char=""/>
            </a:pPr>
            <a:r>
              <a:rPr lang="en-US" sz="2400" b="1" dirty="0">
                <a:solidFill>
                  <a:srgbClr val="FF0000"/>
                </a:solidFill>
              </a:rPr>
              <a:t>Capital investment </a:t>
            </a:r>
            <a:r>
              <a:rPr lang="en-US" sz="2400" dirty="0"/>
              <a:t>is spending on equipment and premises.</a:t>
            </a:r>
          </a:p>
          <a:p>
            <a:pPr marL="457200" indent="-457200">
              <a:buClr>
                <a:schemeClr val="accent6">
                  <a:lumMod val="50000"/>
                </a:schemeClr>
              </a:buClr>
              <a:buFont typeface="Wingdings 3" panose="05040102010807070707" pitchFamily="18" charset="2"/>
              <a:buChar char=""/>
            </a:pPr>
            <a:r>
              <a:rPr lang="en-US" sz="2400" b="1" dirty="0">
                <a:solidFill>
                  <a:srgbClr val="FF0000"/>
                </a:solidFill>
              </a:rPr>
              <a:t>Working capital </a:t>
            </a:r>
            <a:r>
              <a:rPr lang="en-US" sz="2400" dirty="0"/>
              <a:t>is the money available to fund the day to day running of the business.</a:t>
            </a:r>
          </a:p>
        </p:txBody>
      </p:sp>
      <p:sp>
        <p:nvSpPr>
          <p:cNvPr id="5" name="Round Same Side Corner Rectangle 4">
            <a:hlinkClick r:id="" action="ppaction://noaction"/>
          </p:cNvPr>
          <p:cNvSpPr/>
          <p:nvPr/>
        </p:nvSpPr>
        <p:spPr>
          <a:xfrm>
            <a:off x="5724128"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06</a:t>
            </a:r>
            <a:endParaRPr lang="en-GB" sz="2400" b="1" dirty="0">
              <a:latin typeface="Arial" panose="020B0604020202020204" pitchFamily="34" charset="0"/>
              <a:cs typeface="Arial" panose="020B0604020202020204" pitchFamily="34" charset="0"/>
            </a:endParaRPr>
          </a:p>
        </p:txBody>
      </p:sp>
      <p:pic>
        <p:nvPicPr>
          <p:cNvPr id="4098" name="Picture 2" descr="Image result for being creativ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020272" y="1154360"/>
            <a:ext cx="1803681" cy="213062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 result for being creative diagram"/>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7020272" y="3369068"/>
            <a:ext cx="1803681" cy="1744198"/>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Image result for creativity diagram"/>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6888479" y="5373216"/>
            <a:ext cx="1935473" cy="1197086"/>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251520" y="5229200"/>
            <a:ext cx="6480720" cy="1384995"/>
          </a:xfrm>
          <a:prstGeom prst="rect">
            <a:avLst/>
          </a:prstGeom>
          <a:solidFill>
            <a:schemeClr val="accent5">
              <a:lumMod val="40000"/>
              <a:lumOff val="60000"/>
            </a:schemeClr>
          </a:solidFill>
          <a:ln w="57150">
            <a:solidFill>
              <a:schemeClr val="tx1"/>
            </a:solidFill>
          </a:ln>
        </p:spPr>
        <p:txBody>
          <a:bodyPr wrap="square">
            <a:spAutoFit/>
          </a:bodyPr>
          <a:lstStyle/>
          <a:p>
            <a:r>
              <a:rPr lang="en-GB" sz="2100" b="1" dirty="0">
                <a:solidFill>
                  <a:srgbClr val="231F20"/>
                </a:solidFill>
                <a:latin typeface="FoundryFormSans-Bold"/>
              </a:rPr>
              <a:t>Find out</a:t>
            </a:r>
          </a:p>
          <a:p>
            <a:r>
              <a:rPr lang="en-US" sz="2100" dirty="0">
                <a:solidFill>
                  <a:srgbClr val="231F20"/>
                </a:solidFill>
                <a:latin typeface="FoundryFormSans-Book"/>
              </a:rPr>
              <a:t>Explore www.abundant.co.uk to see how Shane is using creativity to promote his business as </a:t>
            </a:r>
            <a:r>
              <a:rPr lang="en-US" sz="2100" dirty="0" smtClean="0">
                <a:solidFill>
                  <a:srgbClr val="231F20"/>
                </a:solidFill>
                <a:latin typeface="FoundryFormSans-Book"/>
              </a:rPr>
              <a:t>well as </a:t>
            </a:r>
            <a:r>
              <a:rPr lang="en-US" sz="2100" dirty="0">
                <a:solidFill>
                  <a:srgbClr val="231F20"/>
                </a:solidFill>
                <a:latin typeface="FoundryFormSans-Book"/>
              </a:rPr>
              <a:t>to differentiate the service that Abundant now provides.</a:t>
            </a:r>
            <a:endParaRPr lang="en-GB" sz="2100" dirty="0"/>
          </a:p>
        </p:txBody>
      </p:sp>
    </p:spTree>
    <p:extLst>
      <p:ext uri="{BB962C8B-B14F-4D97-AF65-F5344CB8AC3E}">
        <p14:creationId xmlns:p14="http://schemas.microsoft.com/office/powerpoint/2010/main" val="3692110857"/>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72008"/>
            <a:ext cx="7704856" cy="518489"/>
          </a:xfrm>
        </p:spPr>
        <p:txBody>
          <a:bodyPr>
            <a:noAutofit/>
          </a:bodyPr>
          <a:lstStyle/>
          <a:p>
            <a:r>
              <a:rPr lang="en-GB" sz="4000" b="1" dirty="0" smtClean="0"/>
              <a:t>1 </a:t>
            </a:r>
            <a:r>
              <a:rPr lang="en-GB" sz="4000" dirty="0"/>
              <a:t>– Entrepreneurial </a:t>
            </a:r>
            <a:r>
              <a:rPr lang="en-GB" sz="4000" dirty="0" smtClean="0"/>
              <a:t>Characteristics</a:t>
            </a:r>
            <a:endParaRPr lang="en-GB" sz="4000" b="1" dirty="0" smtClean="0"/>
          </a:p>
        </p:txBody>
      </p:sp>
      <p:sp>
        <p:nvSpPr>
          <p:cNvPr id="2" name="Rectangle 1"/>
          <p:cNvSpPr/>
          <p:nvPr/>
        </p:nvSpPr>
        <p:spPr>
          <a:xfrm>
            <a:off x="251521" y="1096426"/>
            <a:ext cx="6480720" cy="5755422"/>
          </a:xfrm>
          <a:prstGeom prst="rect">
            <a:avLst/>
          </a:prstGeom>
        </p:spPr>
        <p:txBody>
          <a:bodyPr wrap="square">
            <a:spAutoFit/>
          </a:bodyPr>
          <a:lstStyle/>
          <a:p>
            <a:pPr>
              <a:buClr>
                <a:schemeClr val="accent6">
                  <a:lumMod val="50000"/>
                </a:schemeClr>
              </a:buClr>
            </a:pPr>
            <a:r>
              <a:rPr lang="en-GB" sz="2300" b="1" dirty="0"/>
              <a:t>Being self-confident</a:t>
            </a:r>
          </a:p>
          <a:p>
            <a:pPr marL="457200" indent="-457200">
              <a:buClr>
                <a:schemeClr val="accent6">
                  <a:lumMod val="50000"/>
                </a:schemeClr>
              </a:buClr>
              <a:buFont typeface="Wingdings 3" panose="05040102010807070707" pitchFamily="18" charset="2"/>
              <a:buChar char=""/>
            </a:pPr>
            <a:r>
              <a:rPr lang="en-US" sz="2300" dirty="0"/>
              <a:t>Having self-confidence means believing in yourself. Setting up in business is inherently risky because </a:t>
            </a:r>
            <a:r>
              <a:rPr lang="en-US" sz="2300" dirty="0" smtClean="0"/>
              <a:t>it involves </a:t>
            </a:r>
            <a:r>
              <a:rPr lang="en-US" sz="2300" dirty="0"/>
              <a:t>committing time and money to an idea that might not be successful. A BBC report in 2010 </a:t>
            </a:r>
            <a:r>
              <a:rPr lang="en-US" sz="2300" dirty="0" smtClean="0"/>
              <a:t>said that </a:t>
            </a:r>
            <a:r>
              <a:rPr lang="en-US" sz="2300" dirty="0"/>
              <a:t>only 1 in 5 of all new business ideas will succeed, so entrepreneurs need to believe in their ideas </a:t>
            </a:r>
            <a:r>
              <a:rPr lang="en-US" sz="2300" dirty="0" smtClean="0"/>
              <a:t>and their </a:t>
            </a:r>
            <a:r>
              <a:rPr lang="en-US" sz="2300" dirty="0"/>
              <a:t>ability to make them work</a:t>
            </a:r>
            <a:r>
              <a:rPr lang="en-US" sz="2300" dirty="0" smtClean="0"/>
              <a:t>. </a:t>
            </a:r>
          </a:p>
          <a:p>
            <a:pPr marL="457200" indent="-457200">
              <a:buClr>
                <a:schemeClr val="accent6">
                  <a:lumMod val="50000"/>
                </a:schemeClr>
              </a:buClr>
              <a:buFont typeface="Wingdings 3" panose="05040102010807070707" pitchFamily="18" charset="2"/>
              <a:buChar char=""/>
            </a:pPr>
            <a:r>
              <a:rPr lang="en-US" sz="2300" dirty="0"/>
              <a:t>Without self-confidence, an entrepreneur wouldn’t get past the stage of having an idea. Once they </a:t>
            </a:r>
            <a:r>
              <a:rPr lang="en-US" sz="2300" dirty="0" smtClean="0"/>
              <a:t>have started </a:t>
            </a:r>
            <a:r>
              <a:rPr lang="en-US" sz="2300" dirty="0"/>
              <a:t>planning their business, self-confidence will still be needed to persuade investors or banks to </a:t>
            </a:r>
            <a:r>
              <a:rPr lang="en-US" sz="2300" dirty="0" smtClean="0"/>
              <a:t>lend money </a:t>
            </a:r>
            <a:r>
              <a:rPr lang="en-US" sz="2300" dirty="0"/>
              <a:t>or to promote the idea to customers</a:t>
            </a:r>
            <a:r>
              <a:rPr lang="en-US" sz="2300" dirty="0" smtClean="0"/>
              <a:t>.</a:t>
            </a:r>
            <a:endParaRPr lang="en-US" sz="2300" dirty="0"/>
          </a:p>
        </p:txBody>
      </p:sp>
      <p:sp>
        <p:nvSpPr>
          <p:cNvPr id="5" name="Round Same Side Corner Rectangle 4">
            <a:hlinkClick r:id="" action="ppaction://noaction"/>
          </p:cNvPr>
          <p:cNvSpPr/>
          <p:nvPr/>
        </p:nvSpPr>
        <p:spPr>
          <a:xfrm>
            <a:off x="5724128"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06</a:t>
            </a:r>
            <a:endParaRPr lang="en-GB" sz="2400" b="1"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4105473434"/>
              </p:ext>
            </p:extLst>
          </p:nvPr>
        </p:nvGraphicFramePr>
        <p:xfrm>
          <a:off x="6732240" y="4311352"/>
          <a:ext cx="2088232" cy="2286000"/>
        </p:xfrm>
        <a:graphic>
          <a:graphicData uri="http://schemas.openxmlformats.org/drawingml/2006/table">
            <a:tbl>
              <a:tblPr/>
              <a:tblGrid>
                <a:gridCol w="2088232"/>
              </a:tblGrid>
              <a:tr h="2069976">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rgbClr val="222222"/>
                          </a:solidFill>
                          <a:effectLst/>
                          <a:latin typeface="Arial" panose="020B0604020202020204" pitchFamily="34" charset="0"/>
                          <a:cs typeface="Arial" panose="020B0604020202020204" pitchFamily="34" charset="0"/>
                        </a:rPr>
                        <a:t>a feeling of trust in one's abilities, judgement, and  Qualities.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rgbClr val="FF0000"/>
                          </a:solidFill>
                          <a:effectLst/>
                          <a:latin typeface="Arial" panose="020B0604020202020204" pitchFamily="34" charset="0"/>
                          <a:cs typeface="Arial" panose="020B0604020202020204" pitchFamily="34" charset="0"/>
                        </a:rPr>
                        <a:t>"I feel terribly tired and completely lacking in self-confidence"</a:t>
                      </a:r>
                      <a:endParaRPr kumimoji="0" lang="en-US" altLang="en-US" sz="1800" b="0" i="0" u="none" strike="noStrike" cap="none" normalizeH="0" baseline="0" dirty="0" smtClean="0">
                        <a:ln>
                          <a:noFill/>
                        </a:ln>
                        <a:solidFill>
                          <a:srgbClr val="FF0000"/>
                        </a:solidFill>
                        <a:effectLst/>
                      </a:endParaRPr>
                    </a:p>
                  </a:txBody>
                  <a:tcPr marR="28575">
                    <a:lnL>
                      <a:noFill/>
                    </a:lnL>
                    <a:lnR>
                      <a:noFill/>
                    </a:lnR>
                    <a:lnT>
                      <a:noFill/>
                    </a:lnT>
                    <a:lnB>
                      <a:noFill/>
                    </a:lnB>
                    <a:solidFill>
                      <a:schemeClr val="accent1">
                        <a:lumMod val="20000"/>
                        <a:lumOff val="80000"/>
                      </a:schemeClr>
                    </a:solidFill>
                  </a:tcPr>
                </a:tc>
              </a:tr>
            </a:tbl>
          </a:graphicData>
        </a:graphic>
      </p:graphicFrame>
      <p:pic>
        <p:nvPicPr>
          <p:cNvPr id="9" name="Picture 3" descr="Image result for self confidence diagram"/>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667536" y="1124745"/>
            <a:ext cx="2152935" cy="162352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5" descr="Image result for self confidence diagram"/>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667536" y="2963788"/>
            <a:ext cx="2152935" cy="11391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704083"/>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72008"/>
            <a:ext cx="7704856" cy="518489"/>
          </a:xfrm>
        </p:spPr>
        <p:txBody>
          <a:bodyPr>
            <a:noAutofit/>
          </a:bodyPr>
          <a:lstStyle/>
          <a:p>
            <a:r>
              <a:rPr lang="en-GB" sz="4000" b="1" dirty="0" smtClean="0"/>
              <a:t>1 </a:t>
            </a:r>
            <a:r>
              <a:rPr lang="en-GB" sz="4000" dirty="0"/>
              <a:t>– Entrepreneurial </a:t>
            </a:r>
            <a:r>
              <a:rPr lang="en-GB" sz="4000" dirty="0" smtClean="0"/>
              <a:t>Characteristics</a:t>
            </a:r>
            <a:endParaRPr lang="en-GB" sz="4000" b="1" dirty="0" smtClean="0"/>
          </a:p>
        </p:txBody>
      </p:sp>
      <p:sp>
        <p:nvSpPr>
          <p:cNvPr id="2" name="Rectangle 1"/>
          <p:cNvSpPr/>
          <p:nvPr/>
        </p:nvSpPr>
        <p:spPr>
          <a:xfrm>
            <a:off x="251521" y="1096426"/>
            <a:ext cx="6048671" cy="5693866"/>
          </a:xfrm>
          <a:prstGeom prst="rect">
            <a:avLst/>
          </a:prstGeom>
        </p:spPr>
        <p:txBody>
          <a:bodyPr wrap="square">
            <a:spAutoFit/>
          </a:bodyPr>
          <a:lstStyle/>
          <a:p>
            <a:pPr marL="342900" indent="-342900">
              <a:buClr>
                <a:schemeClr val="accent6">
                  <a:lumMod val="50000"/>
                </a:schemeClr>
              </a:buClr>
              <a:buFont typeface="Wingdings 3" panose="05040102010807070707" pitchFamily="18" charset="2"/>
              <a:buChar char=""/>
            </a:pPr>
            <a:r>
              <a:rPr lang="en-US" sz="2800" dirty="0" smtClean="0"/>
              <a:t>It </a:t>
            </a:r>
            <a:r>
              <a:rPr lang="en-US" sz="2800" dirty="0"/>
              <a:t>would have been easy for Shane to think that he was too young to make his first business idea work, </a:t>
            </a:r>
            <a:r>
              <a:rPr lang="en-US" sz="2800" dirty="0" smtClean="0"/>
              <a:t>but he </a:t>
            </a:r>
            <a:r>
              <a:rPr lang="en-US" sz="2800" dirty="0"/>
              <a:t>believed in his own skills and tried out his idea. Each time a new opportunity has arisen, Shane has had</a:t>
            </a:r>
          </a:p>
          <a:p>
            <a:pPr marL="342900" indent="-342900">
              <a:buClr>
                <a:schemeClr val="accent6">
                  <a:lumMod val="50000"/>
                </a:schemeClr>
              </a:buClr>
              <a:buFont typeface="Wingdings 3" panose="05040102010807070707" pitchFamily="18" charset="2"/>
              <a:buChar char=""/>
            </a:pPr>
            <a:r>
              <a:rPr lang="en-US" sz="2800" dirty="0"/>
              <a:t>the confidence to commit time and money to it in order to make it work, even after being made </a:t>
            </a:r>
            <a:r>
              <a:rPr lang="en-US" sz="2800" dirty="0" smtClean="0"/>
              <a:t>redundant – </a:t>
            </a:r>
            <a:r>
              <a:rPr lang="en-US" sz="2800" dirty="0"/>
              <a:t>usually a knock to the confidence of any employee finding themselves in this position.</a:t>
            </a:r>
          </a:p>
        </p:txBody>
      </p:sp>
      <p:sp>
        <p:nvSpPr>
          <p:cNvPr id="5" name="Round Same Side Corner Rectangle 4">
            <a:hlinkClick r:id="" action="ppaction://noaction"/>
          </p:cNvPr>
          <p:cNvSpPr/>
          <p:nvPr/>
        </p:nvSpPr>
        <p:spPr>
          <a:xfrm>
            <a:off x="5724128"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07</a:t>
            </a:r>
            <a:endParaRPr lang="en-GB" sz="2400" b="1" dirty="0">
              <a:latin typeface="Arial" panose="020B0604020202020204" pitchFamily="34" charset="0"/>
              <a:cs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995161901"/>
              </p:ext>
            </p:extLst>
          </p:nvPr>
        </p:nvGraphicFramePr>
        <p:xfrm>
          <a:off x="6732240" y="4311352"/>
          <a:ext cx="2088232" cy="2286000"/>
        </p:xfrm>
        <a:graphic>
          <a:graphicData uri="http://schemas.openxmlformats.org/drawingml/2006/table">
            <a:tbl>
              <a:tblPr/>
              <a:tblGrid>
                <a:gridCol w="2088232"/>
              </a:tblGrid>
              <a:tr h="2069976">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rgbClr val="222222"/>
                          </a:solidFill>
                          <a:effectLst/>
                          <a:latin typeface="Arial" panose="020B0604020202020204" pitchFamily="34" charset="0"/>
                          <a:cs typeface="Arial" panose="020B0604020202020204" pitchFamily="34" charset="0"/>
                        </a:rPr>
                        <a:t>a feeling of trust in one's abilities, judgement, and  Qualities.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rgbClr val="FF0000"/>
                          </a:solidFill>
                          <a:effectLst/>
                          <a:latin typeface="Arial" panose="020B0604020202020204" pitchFamily="34" charset="0"/>
                          <a:cs typeface="Arial" panose="020B0604020202020204" pitchFamily="34" charset="0"/>
                        </a:rPr>
                        <a:t>"I feel terribly tired and completely lacking in self-confidence"</a:t>
                      </a:r>
                      <a:endParaRPr kumimoji="0" lang="en-US" altLang="en-US" sz="1800" b="0" i="0" u="none" strike="noStrike" cap="none" normalizeH="0" baseline="0" dirty="0" smtClean="0">
                        <a:ln>
                          <a:noFill/>
                        </a:ln>
                        <a:solidFill>
                          <a:srgbClr val="FF0000"/>
                        </a:solidFill>
                        <a:effectLst/>
                      </a:endParaRPr>
                    </a:p>
                  </a:txBody>
                  <a:tcPr marR="28575">
                    <a:lnL>
                      <a:noFill/>
                    </a:lnL>
                    <a:lnR>
                      <a:noFill/>
                    </a:lnR>
                    <a:lnT>
                      <a:noFill/>
                    </a:lnT>
                    <a:lnB>
                      <a:noFill/>
                    </a:lnB>
                    <a:solidFill>
                      <a:schemeClr val="accent1">
                        <a:lumMod val="20000"/>
                        <a:lumOff val="80000"/>
                      </a:schemeClr>
                    </a:solidFill>
                  </a:tcPr>
                </a:tc>
              </a:tr>
            </a:tbl>
          </a:graphicData>
        </a:graphic>
      </p:graphicFrame>
      <p:pic>
        <p:nvPicPr>
          <p:cNvPr id="6147" name="Picture 3" descr="Image result for self confidence diagram"/>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667536" y="1124745"/>
            <a:ext cx="2152935" cy="1623524"/>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descr="Image result for self confidence diagram"/>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667536" y="2963788"/>
            <a:ext cx="2152935" cy="11391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6233637"/>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72008"/>
            <a:ext cx="7704856" cy="518489"/>
          </a:xfrm>
        </p:spPr>
        <p:txBody>
          <a:bodyPr>
            <a:noAutofit/>
          </a:bodyPr>
          <a:lstStyle/>
          <a:p>
            <a:r>
              <a:rPr lang="en-GB" sz="4000" b="1" dirty="0" smtClean="0"/>
              <a:t>1 </a:t>
            </a:r>
            <a:r>
              <a:rPr lang="en-GB" sz="4000" dirty="0"/>
              <a:t>– Entrepreneurial </a:t>
            </a:r>
            <a:r>
              <a:rPr lang="en-GB" sz="4000" dirty="0" smtClean="0"/>
              <a:t>Characteristics</a:t>
            </a:r>
            <a:endParaRPr lang="en-GB" sz="4000" b="1" dirty="0" smtClean="0"/>
          </a:p>
        </p:txBody>
      </p:sp>
      <p:sp>
        <p:nvSpPr>
          <p:cNvPr id="2" name="Rectangle 1"/>
          <p:cNvSpPr/>
          <p:nvPr/>
        </p:nvSpPr>
        <p:spPr>
          <a:xfrm>
            <a:off x="251521" y="1096426"/>
            <a:ext cx="6048671" cy="5755422"/>
          </a:xfrm>
          <a:prstGeom prst="rect">
            <a:avLst/>
          </a:prstGeom>
        </p:spPr>
        <p:txBody>
          <a:bodyPr wrap="square">
            <a:spAutoFit/>
          </a:bodyPr>
          <a:lstStyle/>
          <a:p>
            <a:pPr>
              <a:buClr>
                <a:schemeClr val="accent6">
                  <a:lumMod val="50000"/>
                </a:schemeClr>
              </a:buClr>
            </a:pPr>
            <a:r>
              <a:rPr lang="en-US" sz="2300" b="1" dirty="0"/>
              <a:t>Taking calculated risks</a:t>
            </a:r>
          </a:p>
          <a:p>
            <a:pPr marL="406400" indent="-406400">
              <a:buClr>
                <a:schemeClr val="accent6">
                  <a:lumMod val="50000"/>
                </a:schemeClr>
              </a:buClr>
              <a:buFont typeface="Wingdings 3" panose="05040102010807070707" pitchFamily="18" charset="2"/>
              <a:buChar char=""/>
            </a:pPr>
            <a:r>
              <a:rPr lang="en-US" sz="2300" dirty="0"/>
              <a:t>A calculated risk is a risk for which the entrepreneur has estimated the probability of success or failure.</a:t>
            </a:r>
          </a:p>
          <a:p>
            <a:pPr marL="406400" indent="-406400">
              <a:buClr>
                <a:schemeClr val="accent6">
                  <a:lumMod val="50000"/>
                </a:schemeClr>
              </a:buClr>
              <a:buFont typeface="Wingdings 3" panose="05040102010807070707" pitchFamily="18" charset="2"/>
              <a:buChar char=""/>
            </a:pPr>
            <a:r>
              <a:rPr lang="en-US" sz="2300" dirty="0"/>
              <a:t>There is always a risk that any action will not succeed but some are so risky that they could be </a:t>
            </a:r>
            <a:r>
              <a:rPr lang="en-US" sz="2300" dirty="0" smtClean="0"/>
              <a:t>considered not </a:t>
            </a:r>
            <a:r>
              <a:rPr lang="en-US" sz="2300" dirty="0"/>
              <a:t>worth taking. For example, an entrepreneur who loves the colour purple might have an idea for a </a:t>
            </a:r>
            <a:r>
              <a:rPr lang="en-US" sz="2300" dirty="0" smtClean="0"/>
              <a:t>shop selling </a:t>
            </a:r>
            <a:r>
              <a:rPr lang="en-US" sz="2300" dirty="0"/>
              <a:t>only purple items. </a:t>
            </a:r>
            <a:endParaRPr lang="en-US" sz="2300" dirty="0" smtClean="0"/>
          </a:p>
          <a:p>
            <a:pPr marL="406400" indent="-406400">
              <a:buClr>
                <a:schemeClr val="accent6">
                  <a:lumMod val="50000"/>
                </a:schemeClr>
              </a:buClr>
              <a:buFont typeface="Wingdings 3" panose="05040102010807070707" pitchFamily="18" charset="2"/>
              <a:buChar char=""/>
            </a:pPr>
            <a:r>
              <a:rPr lang="en-US" sz="2300" dirty="0" smtClean="0"/>
              <a:t>After </a:t>
            </a:r>
            <a:r>
              <a:rPr lang="en-US" sz="2300" dirty="0"/>
              <a:t>carrying out some market research they could conclude that there is a </a:t>
            </a:r>
            <a:r>
              <a:rPr lang="en-US" sz="2300" dirty="0" smtClean="0"/>
              <a:t>90% chance </a:t>
            </a:r>
            <a:r>
              <a:rPr lang="en-US" sz="2300" dirty="0"/>
              <a:t>that the shop will not make enough sales to cover the costs of rent, stock etc. As a result </a:t>
            </a:r>
            <a:r>
              <a:rPr lang="en-US" sz="2300" dirty="0" smtClean="0"/>
              <a:t>the entrepreneur </a:t>
            </a:r>
            <a:r>
              <a:rPr lang="en-US" sz="2300" dirty="0"/>
              <a:t>may decide not to open the shop</a:t>
            </a:r>
            <a:r>
              <a:rPr lang="en-US" sz="2300" dirty="0" smtClean="0"/>
              <a:t>.</a:t>
            </a:r>
            <a:endParaRPr lang="en-US" sz="2300" dirty="0"/>
          </a:p>
        </p:txBody>
      </p:sp>
      <p:sp>
        <p:nvSpPr>
          <p:cNvPr id="5" name="Round Same Side Corner Rectangle 4">
            <a:hlinkClick r:id="" action="ppaction://noaction"/>
          </p:cNvPr>
          <p:cNvSpPr/>
          <p:nvPr/>
        </p:nvSpPr>
        <p:spPr>
          <a:xfrm>
            <a:off x="5724128"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07</a:t>
            </a:r>
            <a:endParaRPr lang="en-GB" sz="2400" b="1" dirty="0">
              <a:latin typeface="Arial" panose="020B0604020202020204" pitchFamily="34" charset="0"/>
              <a:cs typeface="Arial" panose="020B0604020202020204" pitchFamily="34" charset="0"/>
            </a:endParaRPr>
          </a:p>
        </p:txBody>
      </p:sp>
      <p:pic>
        <p:nvPicPr>
          <p:cNvPr id="8194" name="Picture 2" descr="Image result for taking calculated risks examp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1151383"/>
            <a:ext cx="2497832" cy="2411701"/>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Image result for taking calculated risks exampl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00192" y="3778312"/>
            <a:ext cx="2497832" cy="181092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hlinkClick r:id="rId5"/>
          </p:cNvPr>
          <p:cNvSpPr txBox="1"/>
          <p:nvPr/>
        </p:nvSpPr>
        <p:spPr>
          <a:xfrm>
            <a:off x="6300192" y="5805264"/>
            <a:ext cx="2497832" cy="646331"/>
          </a:xfrm>
          <a:prstGeom prst="rect">
            <a:avLst/>
          </a:prstGeom>
          <a:noFill/>
        </p:spPr>
        <p:txBody>
          <a:bodyPr wrap="square" rtlCol="0">
            <a:spAutoFit/>
          </a:bodyPr>
          <a:lstStyle/>
          <a:p>
            <a:pPr algn="ctr"/>
            <a:r>
              <a:rPr lang="en-GB" dirty="0" smtClean="0"/>
              <a:t>Forbes </a:t>
            </a:r>
            <a:br>
              <a:rPr lang="en-GB" dirty="0" smtClean="0"/>
            </a:br>
            <a:r>
              <a:rPr lang="en-GB" dirty="0" smtClean="0"/>
              <a:t>Biggest Risks taken</a:t>
            </a:r>
            <a:endParaRPr lang="en-GB" dirty="0"/>
          </a:p>
        </p:txBody>
      </p:sp>
    </p:spTree>
    <p:extLst>
      <p:ext uri="{BB962C8B-B14F-4D97-AF65-F5344CB8AC3E}">
        <p14:creationId xmlns:p14="http://schemas.microsoft.com/office/powerpoint/2010/main" val="2051644980"/>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72008"/>
            <a:ext cx="7704856" cy="518489"/>
          </a:xfrm>
        </p:spPr>
        <p:txBody>
          <a:bodyPr>
            <a:noAutofit/>
          </a:bodyPr>
          <a:lstStyle/>
          <a:p>
            <a:r>
              <a:rPr lang="en-GB" sz="4000" b="1" dirty="0" smtClean="0"/>
              <a:t>1 </a:t>
            </a:r>
            <a:r>
              <a:rPr lang="en-GB" sz="4000" dirty="0"/>
              <a:t>– Entrepreneurial </a:t>
            </a:r>
            <a:r>
              <a:rPr lang="en-GB" sz="4000" dirty="0" smtClean="0"/>
              <a:t>Characteristics</a:t>
            </a:r>
            <a:endParaRPr lang="en-GB" sz="4000" b="1" dirty="0" smtClean="0"/>
          </a:p>
        </p:txBody>
      </p:sp>
      <p:sp>
        <p:nvSpPr>
          <p:cNvPr id="2" name="Rectangle 1"/>
          <p:cNvSpPr/>
          <p:nvPr/>
        </p:nvSpPr>
        <p:spPr>
          <a:xfrm>
            <a:off x="251521" y="1096426"/>
            <a:ext cx="6696743" cy="5632311"/>
          </a:xfrm>
          <a:prstGeom prst="rect">
            <a:avLst/>
          </a:prstGeom>
        </p:spPr>
        <p:txBody>
          <a:bodyPr wrap="square">
            <a:spAutoFit/>
          </a:bodyPr>
          <a:lstStyle/>
          <a:p>
            <a:pPr marL="406400" indent="-406400">
              <a:buClr>
                <a:schemeClr val="accent6">
                  <a:lumMod val="50000"/>
                </a:schemeClr>
              </a:buClr>
              <a:buFont typeface="Wingdings 3" panose="05040102010807070707" pitchFamily="18" charset="2"/>
              <a:buChar char=""/>
            </a:pPr>
            <a:r>
              <a:rPr lang="en-US" sz="2400" dirty="0" smtClean="0"/>
              <a:t>Shane </a:t>
            </a:r>
            <a:r>
              <a:rPr lang="en-US" sz="2400" dirty="0"/>
              <a:t>knew that he would have to spend time and money setting up his Abundant </a:t>
            </a:r>
            <a:r>
              <a:rPr lang="en-US" sz="2400" dirty="0" smtClean="0"/>
              <a:t>communications agency </a:t>
            </a:r>
            <a:r>
              <a:rPr lang="en-US" sz="2400" dirty="0"/>
              <a:t>– time that he would not therefore be able to spend working and earning a salary elsewhere. </a:t>
            </a:r>
            <a:r>
              <a:rPr lang="en-US" sz="2400" dirty="0" smtClean="0"/>
              <a:t>There was </a:t>
            </a:r>
            <a:r>
              <a:rPr lang="en-US" sz="2400" dirty="0"/>
              <a:t>a risk that this business would not succeed, leaving Shane with no job and no money. </a:t>
            </a:r>
            <a:endParaRPr lang="en-US" sz="2400" dirty="0" smtClean="0"/>
          </a:p>
          <a:p>
            <a:pPr marL="406400" indent="-406400">
              <a:buClr>
                <a:schemeClr val="accent6">
                  <a:lumMod val="50000"/>
                </a:schemeClr>
              </a:buClr>
              <a:buFont typeface="Wingdings 3" panose="05040102010807070707" pitchFamily="18" charset="2"/>
              <a:buChar char=""/>
            </a:pPr>
            <a:r>
              <a:rPr lang="en-US" sz="2400" dirty="0" smtClean="0"/>
              <a:t>He calculated the </a:t>
            </a:r>
            <a:r>
              <a:rPr lang="en-US" sz="2400" dirty="0"/>
              <a:t>chance of this happening to be low enough that he was willing to risk his money on the new idea. </a:t>
            </a:r>
            <a:r>
              <a:rPr lang="en-US" sz="2400" dirty="0" smtClean="0"/>
              <a:t>If he </a:t>
            </a:r>
            <a:r>
              <a:rPr lang="en-US" sz="2400" dirty="0"/>
              <a:t>hadn’t taken this risk, he wouldn’t have had the possibility of the rewards of a successful agency </a:t>
            </a:r>
            <a:r>
              <a:rPr lang="en-US" sz="2400" dirty="0" smtClean="0"/>
              <a:t>and all </a:t>
            </a:r>
            <a:r>
              <a:rPr lang="en-US" sz="2400" dirty="0"/>
              <a:t>that it has now brought him (profit, self-satisfaction, a good reputation, a growing workforce).</a:t>
            </a:r>
          </a:p>
        </p:txBody>
      </p:sp>
      <p:sp>
        <p:nvSpPr>
          <p:cNvPr id="5" name="Round Same Side Corner Rectangle 4">
            <a:hlinkClick r:id="" action="ppaction://noaction"/>
          </p:cNvPr>
          <p:cNvSpPr/>
          <p:nvPr/>
        </p:nvSpPr>
        <p:spPr>
          <a:xfrm>
            <a:off x="5724128"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07</a:t>
            </a:r>
            <a:endParaRPr lang="en-GB" sz="2400" b="1" dirty="0">
              <a:latin typeface="Arial" panose="020B0604020202020204" pitchFamily="34" charset="0"/>
              <a:cs typeface="Arial" panose="020B0604020202020204" pitchFamily="34" charset="0"/>
            </a:endParaRPr>
          </a:p>
        </p:txBody>
      </p:sp>
      <p:pic>
        <p:nvPicPr>
          <p:cNvPr id="8" name="Picture 2" descr="Image result for taking calculated risks examp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8264" y="1151384"/>
            <a:ext cx="1849760" cy="178597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Image result for taking calculated risks exampl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264" y="3778312"/>
            <a:ext cx="1849760" cy="134107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hlinkClick r:id="rId5"/>
          </p:cNvPr>
          <p:cNvSpPr txBox="1"/>
          <p:nvPr/>
        </p:nvSpPr>
        <p:spPr>
          <a:xfrm>
            <a:off x="6948264" y="5674022"/>
            <a:ext cx="1849760" cy="923330"/>
          </a:xfrm>
          <a:prstGeom prst="rect">
            <a:avLst/>
          </a:prstGeom>
          <a:noFill/>
        </p:spPr>
        <p:txBody>
          <a:bodyPr wrap="square" rtlCol="0">
            <a:spAutoFit/>
          </a:bodyPr>
          <a:lstStyle/>
          <a:p>
            <a:pPr algn="ctr"/>
            <a:r>
              <a:rPr lang="en-GB" dirty="0" smtClean="0"/>
              <a:t>Forbes </a:t>
            </a:r>
            <a:br>
              <a:rPr lang="en-GB" dirty="0" smtClean="0"/>
            </a:br>
            <a:r>
              <a:rPr lang="en-GB" dirty="0" smtClean="0"/>
              <a:t>Biggest Risks taken</a:t>
            </a:r>
            <a:endParaRPr lang="en-GB" dirty="0"/>
          </a:p>
        </p:txBody>
      </p:sp>
    </p:spTree>
    <p:extLst>
      <p:ext uri="{BB962C8B-B14F-4D97-AF65-F5344CB8AC3E}">
        <p14:creationId xmlns:p14="http://schemas.microsoft.com/office/powerpoint/2010/main" val="2145752286"/>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700" b="1" dirty="0" smtClean="0"/>
              <a:t>1 – New Business Ideas - Expectations</a:t>
            </a:r>
          </a:p>
        </p:txBody>
      </p:sp>
      <p:sp>
        <p:nvSpPr>
          <p:cNvPr id="2" name="Rectangle 1"/>
          <p:cNvSpPr/>
          <p:nvPr/>
        </p:nvSpPr>
        <p:spPr>
          <a:xfrm>
            <a:off x="251520" y="1096426"/>
            <a:ext cx="8640960" cy="5355312"/>
          </a:xfrm>
          <a:prstGeom prst="rect">
            <a:avLst/>
          </a:prstGeom>
        </p:spPr>
        <p:txBody>
          <a:bodyPr wrap="square">
            <a:spAutoFit/>
          </a:bodyPr>
          <a:lstStyle/>
          <a:p>
            <a:pPr>
              <a:buClr>
                <a:schemeClr val="accent6">
                  <a:lumMod val="50000"/>
                </a:schemeClr>
              </a:buClr>
            </a:pPr>
            <a:r>
              <a:rPr lang="en-US" b="1" dirty="0"/>
              <a:t>What are examiners looking for</a:t>
            </a:r>
            <a:r>
              <a:rPr lang="en-US" b="1" dirty="0" smtClean="0"/>
              <a:t>?</a:t>
            </a:r>
            <a:endParaRPr lang="en-US" b="1" dirty="0"/>
          </a:p>
          <a:p>
            <a:pPr marL="457200" indent="-457200">
              <a:buClr>
                <a:schemeClr val="accent6">
                  <a:lumMod val="50000"/>
                </a:schemeClr>
              </a:buClr>
              <a:buFont typeface="Wingdings 3" panose="05040102010807070707" pitchFamily="18" charset="2"/>
              <a:buChar char=""/>
            </a:pPr>
            <a:r>
              <a:rPr lang="en-US" dirty="0"/>
              <a:t>Examiners use instructions to help you to decide the length and depth of your answer</a:t>
            </a:r>
            <a:r>
              <a:rPr lang="en-US" dirty="0" smtClean="0"/>
              <a:t>.</a:t>
            </a:r>
            <a:endParaRPr lang="en-US" dirty="0"/>
          </a:p>
          <a:p>
            <a:pPr>
              <a:buClr>
                <a:schemeClr val="accent6">
                  <a:lumMod val="50000"/>
                </a:schemeClr>
              </a:buClr>
            </a:pPr>
            <a:r>
              <a:rPr lang="en-US" b="1" dirty="0"/>
              <a:t>State, define, list, outline</a:t>
            </a:r>
          </a:p>
          <a:p>
            <a:pPr marL="457200" indent="-457200">
              <a:buClr>
                <a:schemeClr val="accent6">
                  <a:lumMod val="50000"/>
                </a:schemeClr>
              </a:buClr>
              <a:buFont typeface="Wingdings 3" panose="05040102010807070707" pitchFamily="18" charset="2"/>
              <a:buChar char=""/>
            </a:pPr>
            <a:r>
              <a:rPr lang="en-US" dirty="0"/>
              <a:t>These key words require short, concise answers, often recall of material that you have </a:t>
            </a:r>
            <a:r>
              <a:rPr lang="en-US" dirty="0" err="1"/>
              <a:t>memorised</a:t>
            </a:r>
            <a:r>
              <a:rPr lang="en-US" dirty="0" smtClean="0"/>
              <a:t>.</a:t>
            </a:r>
            <a:endParaRPr lang="en-US" dirty="0"/>
          </a:p>
          <a:p>
            <a:pPr>
              <a:buClr>
                <a:schemeClr val="accent6">
                  <a:lumMod val="50000"/>
                </a:schemeClr>
              </a:buClr>
            </a:pPr>
            <a:r>
              <a:rPr lang="en-US" b="1" dirty="0"/>
              <a:t>Explain, describe, discuss</a:t>
            </a:r>
          </a:p>
          <a:p>
            <a:pPr marL="457200" indent="-457200">
              <a:buClr>
                <a:schemeClr val="accent6">
                  <a:lumMod val="50000"/>
                </a:schemeClr>
              </a:buClr>
              <a:buFont typeface="Wingdings 3" panose="05040102010807070707" pitchFamily="18" charset="2"/>
              <a:buChar char=""/>
            </a:pPr>
            <a:r>
              <a:rPr lang="en-US" dirty="0"/>
              <a:t>Some reasoning or some reference to theory is needed, depending on the context.</a:t>
            </a:r>
          </a:p>
          <a:p>
            <a:pPr marL="457200" indent="-457200">
              <a:buClr>
                <a:schemeClr val="accent6">
                  <a:lumMod val="50000"/>
                </a:schemeClr>
              </a:buClr>
              <a:buFont typeface="Wingdings 3" panose="05040102010807070707" pitchFamily="18" charset="2"/>
              <a:buChar char=""/>
            </a:pPr>
            <a:r>
              <a:rPr lang="en-US" dirty="0"/>
              <a:t>Explaining and discussing require you to give a more detailed answer than when you are asked to ‘describe' something</a:t>
            </a:r>
            <a:r>
              <a:rPr lang="en-US" dirty="0" smtClean="0"/>
              <a:t>.</a:t>
            </a:r>
            <a:endParaRPr lang="en-US" dirty="0"/>
          </a:p>
          <a:p>
            <a:pPr>
              <a:buClr>
                <a:schemeClr val="accent6">
                  <a:lumMod val="50000"/>
                </a:schemeClr>
              </a:buClr>
            </a:pPr>
            <a:r>
              <a:rPr lang="en-US" b="1" dirty="0"/>
              <a:t>Apply</a:t>
            </a:r>
          </a:p>
          <a:p>
            <a:pPr marL="457200" indent="-457200">
              <a:buClr>
                <a:schemeClr val="accent6">
                  <a:lumMod val="50000"/>
                </a:schemeClr>
              </a:buClr>
              <a:buFont typeface="Wingdings 3" panose="05040102010807070707" pitchFamily="18" charset="2"/>
              <a:buChar char=""/>
            </a:pPr>
            <a:r>
              <a:rPr lang="en-US" dirty="0"/>
              <a:t>Here, you must make sure that you relate your answer to the given situation (this is always good practice in Business Studies exams</a:t>
            </a:r>
            <a:r>
              <a:rPr lang="en-US" dirty="0" smtClean="0"/>
              <a:t>).</a:t>
            </a:r>
            <a:endParaRPr lang="en-US" dirty="0"/>
          </a:p>
          <a:p>
            <a:pPr>
              <a:buClr>
                <a:schemeClr val="accent6">
                  <a:lumMod val="50000"/>
                </a:schemeClr>
              </a:buClr>
            </a:pPr>
            <a:r>
              <a:rPr lang="en-US" b="1" dirty="0"/>
              <a:t>Evaluate</a:t>
            </a:r>
          </a:p>
          <a:p>
            <a:pPr marL="457200" indent="-457200">
              <a:buClr>
                <a:schemeClr val="accent6">
                  <a:lumMod val="50000"/>
                </a:schemeClr>
              </a:buClr>
              <a:buFont typeface="Wingdings 3" panose="05040102010807070707" pitchFamily="18" charset="2"/>
              <a:buChar char=""/>
            </a:pPr>
            <a:r>
              <a:rPr lang="en-US" dirty="0"/>
              <a:t>You are required to provide full and detailed arguments, often ‘for' and ‘against', to show your depth of understanding</a:t>
            </a:r>
            <a:r>
              <a:rPr lang="en-US" dirty="0" smtClean="0"/>
              <a:t>.</a:t>
            </a:r>
            <a:endParaRPr lang="en-US" dirty="0"/>
          </a:p>
          <a:p>
            <a:pPr>
              <a:buClr>
                <a:schemeClr val="accent6">
                  <a:lumMod val="50000"/>
                </a:schemeClr>
              </a:buClr>
            </a:pPr>
            <a:r>
              <a:rPr lang="en-US" b="1" dirty="0"/>
              <a:t>Calculate</a:t>
            </a:r>
          </a:p>
          <a:p>
            <a:pPr marL="457200" indent="-457200">
              <a:buClr>
                <a:schemeClr val="accent6">
                  <a:lumMod val="50000"/>
                </a:schemeClr>
              </a:buClr>
              <a:buFont typeface="Wingdings 3" panose="05040102010807070707" pitchFamily="18" charset="2"/>
              <a:buChar char=""/>
            </a:pPr>
            <a:r>
              <a:rPr lang="en-US" dirty="0"/>
              <a:t>A numerical answer is required here</a:t>
            </a:r>
            <a:r>
              <a:rPr lang="en-US" dirty="0" smtClean="0"/>
              <a:t>.</a:t>
            </a:r>
            <a:endParaRPr lang="en-US" dirty="0"/>
          </a:p>
        </p:txBody>
      </p:sp>
      <p:sp>
        <p:nvSpPr>
          <p:cNvPr id="5" name="Round Same Side Corner Rectangle 4">
            <a:hlinkClick r:id="" action="ppaction://noaction"/>
          </p:cNvPr>
          <p:cNvSpPr/>
          <p:nvPr/>
        </p:nvSpPr>
        <p:spPr>
          <a:xfrm>
            <a:off x="5724128"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26</a:t>
            </a:r>
            <a:endParaRPr lang="en-GB"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94758787"/>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72008"/>
            <a:ext cx="7704856" cy="518489"/>
          </a:xfrm>
        </p:spPr>
        <p:txBody>
          <a:bodyPr>
            <a:noAutofit/>
          </a:bodyPr>
          <a:lstStyle/>
          <a:p>
            <a:r>
              <a:rPr lang="en-GB" sz="4000" b="1" dirty="0" smtClean="0"/>
              <a:t>1 </a:t>
            </a:r>
            <a:r>
              <a:rPr lang="en-GB" sz="4000" dirty="0"/>
              <a:t>– Entrepreneurial </a:t>
            </a:r>
            <a:r>
              <a:rPr lang="en-GB" sz="4000" dirty="0" smtClean="0"/>
              <a:t>Characteristics</a:t>
            </a:r>
            <a:endParaRPr lang="en-GB" sz="4000" b="1" dirty="0" smtClean="0"/>
          </a:p>
        </p:txBody>
      </p:sp>
      <p:sp>
        <p:nvSpPr>
          <p:cNvPr id="2" name="Rectangle 1"/>
          <p:cNvSpPr/>
          <p:nvPr/>
        </p:nvSpPr>
        <p:spPr>
          <a:xfrm>
            <a:off x="251521" y="1096426"/>
            <a:ext cx="6696743" cy="5786199"/>
          </a:xfrm>
          <a:prstGeom prst="rect">
            <a:avLst/>
          </a:prstGeom>
        </p:spPr>
        <p:txBody>
          <a:bodyPr wrap="square">
            <a:spAutoFit/>
          </a:bodyPr>
          <a:lstStyle/>
          <a:p>
            <a:pPr>
              <a:buClr>
                <a:schemeClr val="accent6">
                  <a:lumMod val="50000"/>
                </a:schemeClr>
              </a:buClr>
            </a:pPr>
            <a:r>
              <a:rPr lang="en-US" sz="2300" b="1" dirty="0">
                <a:solidFill>
                  <a:srgbClr val="FF0000"/>
                </a:solidFill>
              </a:rPr>
              <a:t>Do this</a:t>
            </a:r>
          </a:p>
          <a:p>
            <a:pPr>
              <a:buClr>
                <a:schemeClr val="accent6">
                  <a:lumMod val="50000"/>
                </a:schemeClr>
              </a:buClr>
            </a:pPr>
            <a:r>
              <a:rPr lang="en-US" sz="2300" b="1" dirty="0">
                <a:solidFill>
                  <a:srgbClr val="FF0000"/>
                </a:solidFill>
              </a:rPr>
              <a:t>Are you ready to be an entrepreneur?</a:t>
            </a:r>
          </a:p>
          <a:p>
            <a:pPr marL="406400" indent="-406400">
              <a:buClr>
                <a:schemeClr val="accent6">
                  <a:lumMod val="50000"/>
                </a:schemeClr>
              </a:buClr>
              <a:buFont typeface="Wingdings 3" panose="05040102010807070707" pitchFamily="18" charset="2"/>
              <a:buChar char=""/>
            </a:pPr>
            <a:r>
              <a:rPr lang="en-US" sz="2300" dirty="0">
                <a:solidFill>
                  <a:srgbClr val="FF0000"/>
                </a:solidFill>
              </a:rPr>
              <a:t>Work through each of the characteristics outlined </a:t>
            </a:r>
            <a:r>
              <a:rPr lang="en-US" sz="2300" dirty="0" smtClean="0">
                <a:solidFill>
                  <a:srgbClr val="FF0000"/>
                </a:solidFill>
              </a:rPr>
              <a:t>previously and </a:t>
            </a:r>
            <a:r>
              <a:rPr lang="en-US" sz="2300" dirty="0">
                <a:solidFill>
                  <a:srgbClr val="FF0000"/>
                </a:solidFill>
              </a:rPr>
              <a:t>consider whether you possess </a:t>
            </a:r>
            <a:r>
              <a:rPr lang="en-US" sz="2300" dirty="0" smtClean="0">
                <a:solidFill>
                  <a:srgbClr val="FF0000"/>
                </a:solidFill>
              </a:rPr>
              <a:t>this quality</a:t>
            </a:r>
            <a:r>
              <a:rPr lang="en-US" sz="2300" dirty="0">
                <a:solidFill>
                  <a:srgbClr val="FF0000"/>
                </a:solidFill>
              </a:rPr>
              <a:t>:</a:t>
            </a:r>
          </a:p>
          <a:p>
            <a:pPr marL="862013" indent="-406400">
              <a:buClr>
                <a:schemeClr val="accent6">
                  <a:lumMod val="50000"/>
                </a:schemeClr>
              </a:buClr>
              <a:buFont typeface="Wingdings" panose="05000000000000000000" pitchFamily="2" charset="2"/>
              <a:buChar char="v"/>
            </a:pPr>
            <a:r>
              <a:rPr lang="en-US" sz="2300" dirty="0" smtClean="0">
                <a:solidFill>
                  <a:srgbClr val="FF0000"/>
                </a:solidFill>
              </a:rPr>
              <a:t>Think </a:t>
            </a:r>
            <a:r>
              <a:rPr lang="en-US" sz="2300" dirty="0">
                <a:solidFill>
                  <a:srgbClr val="FF0000"/>
                </a:solidFill>
              </a:rPr>
              <a:t>of examples of situations where you have demonstrated this characteristic (e.g. by </a:t>
            </a:r>
            <a:r>
              <a:rPr lang="en-US" sz="2300" dirty="0" smtClean="0">
                <a:solidFill>
                  <a:srgbClr val="FF0000"/>
                </a:solidFill>
              </a:rPr>
              <a:t>setting up </a:t>
            </a:r>
            <a:r>
              <a:rPr lang="en-US" sz="2300" dirty="0">
                <a:solidFill>
                  <a:srgbClr val="FF0000"/>
                </a:solidFill>
              </a:rPr>
              <a:t>a new project with your school council, or by overcoming a setback);</a:t>
            </a:r>
          </a:p>
          <a:p>
            <a:pPr marL="862013" indent="-406400">
              <a:buClr>
                <a:schemeClr val="accent6">
                  <a:lumMod val="50000"/>
                </a:schemeClr>
              </a:buClr>
              <a:buFont typeface="Wingdings" panose="05000000000000000000" pitchFamily="2" charset="2"/>
              <a:buChar char="v"/>
            </a:pPr>
            <a:r>
              <a:rPr lang="en-US" sz="2300" dirty="0" smtClean="0">
                <a:solidFill>
                  <a:srgbClr val="FF0000"/>
                </a:solidFill>
              </a:rPr>
              <a:t>Grade </a:t>
            </a:r>
            <a:r>
              <a:rPr lang="en-US" sz="2300" dirty="0">
                <a:solidFill>
                  <a:srgbClr val="FF0000"/>
                </a:solidFill>
              </a:rPr>
              <a:t>your strength in </a:t>
            </a:r>
            <a:r>
              <a:rPr lang="en-US" sz="2300" dirty="0" smtClean="0">
                <a:solidFill>
                  <a:srgbClr val="FF0000"/>
                </a:solidFill>
              </a:rPr>
              <a:t>each characteristic </a:t>
            </a:r>
            <a:r>
              <a:rPr lang="en-US" sz="2300" dirty="0">
                <a:solidFill>
                  <a:srgbClr val="FF0000"/>
                </a:solidFill>
              </a:rPr>
              <a:t>from 1 (very strong) to 4 (not well-developed);</a:t>
            </a:r>
          </a:p>
          <a:p>
            <a:pPr marL="862013" indent="-406400">
              <a:buClr>
                <a:schemeClr val="accent6">
                  <a:lumMod val="50000"/>
                </a:schemeClr>
              </a:buClr>
              <a:buFont typeface="Wingdings" panose="05000000000000000000" pitchFamily="2" charset="2"/>
              <a:buChar char="v"/>
            </a:pPr>
            <a:r>
              <a:rPr lang="en-US" sz="2300" dirty="0" smtClean="0">
                <a:solidFill>
                  <a:srgbClr val="FF0000"/>
                </a:solidFill>
              </a:rPr>
              <a:t>Identify </a:t>
            </a:r>
            <a:r>
              <a:rPr lang="en-US" sz="2300" dirty="0">
                <a:solidFill>
                  <a:srgbClr val="FF0000"/>
                </a:solidFill>
              </a:rPr>
              <a:t>ways in which you could develop the skills that you have graded 3 or 4 and discuss </a:t>
            </a:r>
            <a:r>
              <a:rPr lang="en-US" sz="2300" dirty="0" smtClean="0">
                <a:solidFill>
                  <a:srgbClr val="FF0000"/>
                </a:solidFill>
              </a:rPr>
              <a:t>these with </a:t>
            </a:r>
            <a:r>
              <a:rPr lang="en-US" sz="2300" dirty="0">
                <a:solidFill>
                  <a:srgbClr val="FF0000"/>
                </a:solidFill>
              </a:rPr>
              <a:t>classmates or your teacher</a:t>
            </a:r>
            <a:r>
              <a:rPr lang="en-US" sz="2300" dirty="0" smtClean="0">
                <a:solidFill>
                  <a:srgbClr val="FF0000"/>
                </a:solidFill>
              </a:rPr>
              <a:t>.</a:t>
            </a:r>
          </a:p>
        </p:txBody>
      </p:sp>
      <p:sp>
        <p:nvSpPr>
          <p:cNvPr id="5" name="Round Same Side Corner Rectangle 4">
            <a:hlinkClick r:id="" action="ppaction://noaction"/>
          </p:cNvPr>
          <p:cNvSpPr/>
          <p:nvPr/>
        </p:nvSpPr>
        <p:spPr>
          <a:xfrm>
            <a:off x="5724128"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07</a:t>
            </a:r>
            <a:endParaRPr lang="en-GB" sz="2400" b="1" dirty="0">
              <a:latin typeface="Arial" panose="020B0604020202020204" pitchFamily="34" charset="0"/>
              <a:cs typeface="Arial" panose="020B0604020202020204" pitchFamily="34" charset="0"/>
            </a:endParaRPr>
          </a:p>
        </p:txBody>
      </p:sp>
      <p:pic>
        <p:nvPicPr>
          <p:cNvPr id="8" name="Picture 2" descr="Image result for taking calculated risks examp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8264" y="1151384"/>
            <a:ext cx="1849760" cy="178597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Image result for taking calculated risks exampl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264" y="3778312"/>
            <a:ext cx="1849760" cy="134107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hlinkClick r:id="rId5"/>
          </p:cNvPr>
          <p:cNvSpPr txBox="1"/>
          <p:nvPr/>
        </p:nvSpPr>
        <p:spPr>
          <a:xfrm>
            <a:off x="6948264" y="5674022"/>
            <a:ext cx="1849760" cy="923330"/>
          </a:xfrm>
          <a:prstGeom prst="rect">
            <a:avLst/>
          </a:prstGeom>
          <a:noFill/>
        </p:spPr>
        <p:txBody>
          <a:bodyPr wrap="square" rtlCol="0">
            <a:spAutoFit/>
          </a:bodyPr>
          <a:lstStyle/>
          <a:p>
            <a:pPr algn="ctr"/>
            <a:r>
              <a:rPr lang="en-GB" dirty="0" smtClean="0"/>
              <a:t>Forbes </a:t>
            </a:r>
            <a:br>
              <a:rPr lang="en-GB" dirty="0" smtClean="0"/>
            </a:br>
            <a:r>
              <a:rPr lang="en-GB" dirty="0" smtClean="0"/>
              <a:t>Biggest Risks taken</a:t>
            </a:r>
            <a:endParaRPr lang="en-GB" dirty="0"/>
          </a:p>
        </p:txBody>
      </p:sp>
    </p:spTree>
    <p:extLst>
      <p:ext uri="{BB962C8B-B14F-4D97-AF65-F5344CB8AC3E}">
        <p14:creationId xmlns:p14="http://schemas.microsoft.com/office/powerpoint/2010/main" val="4113790717"/>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72008"/>
            <a:ext cx="7704856" cy="518489"/>
          </a:xfrm>
        </p:spPr>
        <p:txBody>
          <a:bodyPr>
            <a:noAutofit/>
          </a:bodyPr>
          <a:lstStyle/>
          <a:p>
            <a:r>
              <a:rPr lang="en-GB" sz="4000" b="1" dirty="0" smtClean="0"/>
              <a:t>1 </a:t>
            </a:r>
            <a:r>
              <a:rPr lang="en-GB" sz="4000" dirty="0"/>
              <a:t>– Entrepreneurial </a:t>
            </a:r>
            <a:r>
              <a:rPr lang="en-GB" sz="4000" dirty="0" smtClean="0"/>
              <a:t>Characteristics</a:t>
            </a:r>
            <a:endParaRPr lang="en-GB" sz="4000" b="1" dirty="0" smtClean="0"/>
          </a:p>
        </p:txBody>
      </p:sp>
      <p:sp>
        <p:nvSpPr>
          <p:cNvPr id="2" name="Rectangle 1"/>
          <p:cNvSpPr/>
          <p:nvPr/>
        </p:nvSpPr>
        <p:spPr>
          <a:xfrm>
            <a:off x="251521" y="1096426"/>
            <a:ext cx="6696743" cy="5478423"/>
          </a:xfrm>
          <a:prstGeom prst="rect">
            <a:avLst/>
          </a:prstGeom>
        </p:spPr>
        <p:txBody>
          <a:bodyPr wrap="square">
            <a:spAutoFit/>
          </a:bodyPr>
          <a:lstStyle/>
          <a:p>
            <a:pPr marL="406400" indent="-406400">
              <a:buClr>
                <a:schemeClr val="accent6">
                  <a:lumMod val="50000"/>
                </a:schemeClr>
              </a:buClr>
              <a:buFont typeface="Wingdings 3" panose="05040102010807070707" pitchFamily="18" charset="2"/>
              <a:buChar char=""/>
            </a:pPr>
            <a:r>
              <a:rPr lang="en-US" sz="2500" b="1" dirty="0">
                <a:solidFill>
                  <a:srgbClr val="FF0000"/>
                </a:solidFill>
              </a:rPr>
              <a:t>Initiative</a:t>
            </a:r>
            <a:r>
              <a:rPr lang="en-US" sz="2500" dirty="0">
                <a:solidFill>
                  <a:srgbClr val="FF0000"/>
                </a:solidFill>
              </a:rPr>
              <a:t> </a:t>
            </a:r>
            <a:r>
              <a:rPr lang="en-US" sz="2500" dirty="0"/>
              <a:t>means acting without waiting to be told what to do or for somebody else to start </a:t>
            </a:r>
            <a:r>
              <a:rPr lang="en-US" sz="2500" dirty="0" smtClean="0"/>
              <a:t>the action </a:t>
            </a:r>
            <a:r>
              <a:rPr lang="en-US" sz="2500" dirty="0"/>
              <a:t>for you.</a:t>
            </a:r>
          </a:p>
          <a:p>
            <a:pPr marL="406400" indent="-406400">
              <a:buClr>
                <a:schemeClr val="accent6">
                  <a:lumMod val="50000"/>
                </a:schemeClr>
              </a:buClr>
              <a:buFont typeface="Wingdings 3" panose="05040102010807070707" pitchFamily="18" charset="2"/>
              <a:buChar char=""/>
            </a:pPr>
            <a:r>
              <a:rPr lang="en-US" sz="2500" b="1" dirty="0">
                <a:solidFill>
                  <a:srgbClr val="FF0000"/>
                </a:solidFill>
              </a:rPr>
              <a:t>Hard-working</a:t>
            </a:r>
            <a:r>
              <a:rPr lang="en-US" sz="2500" dirty="0"/>
              <a:t> means that you are willing to work long hours or do difficult tasks to make </a:t>
            </a:r>
            <a:r>
              <a:rPr lang="en-US" sz="2500" dirty="0" smtClean="0"/>
              <a:t>your idea </a:t>
            </a:r>
            <a:r>
              <a:rPr lang="en-US" sz="2500" dirty="0"/>
              <a:t>happen.</a:t>
            </a:r>
          </a:p>
          <a:p>
            <a:pPr marL="406400" indent="-406400">
              <a:buClr>
                <a:schemeClr val="accent6">
                  <a:lumMod val="50000"/>
                </a:schemeClr>
              </a:buClr>
              <a:buFont typeface="Wingdings 3" panose="05040102010807070707" pitchFamily="18" charset="2"/>
              <a:buChar char=""/>
            </a:pPr>
            <a:r>
              <a:rPr lang="en-US" sz="2500" b="1" dirty="0">
                <a:solidFill>
                  <a:srgbClr val="FF0000"/>
                </a:solidFill>
              </a:rPr>
              <a:t>Resilience</a:t>
            </a:r>
            <a:r>
              <a:rPr lang="en-US" sz="2500" dirty="0">
                <a:solidFill>
                  <a:srgbClr val="FF0000"/>
                </a:solidFill>
              </a:rPr>
              <a:t> </a:t>
            </a:r>
            <a:r>
              <a:rPr lang="en-US" sz="2500" dirty="0"/>
              <a:t>is the ability to withstand or recover from difficult situations.</a:t>
            </a:r>
          </a:p>
          <a:p>
            <a:pPr marL="406400" indent="-406400">
              <a:buClr>
                <a:schemeClr val="accent6">
                  <a:lumMod val="50000"/>
                </a:schemeClr>
              </a:buClr>
              <a:buFont typeface="Wingdings 3" panose="05040102010807070707" pitchFamily="18" charset="2"/>
              <a:buChar char=""/>
            </a:pPr>
            <a:r>
              <a:rPr lang="en-US" sz="2500" b="1" dirty="0">
                <a:solidFill>
                  <a:srgbClr val="FF0000"/>
                </a:solidFill>
              </a:rPr>
              <a:t>Creative</a:t>
            </a:r>
            <a:r>
              <a:rPr lang="en-US" sz="2500" dirty="0">
                <a:solidFill>
                  <a:srgbClr val="FF0000"/>
                </a:solidFill>
              </a:rPr>
              <a:t> </a:t>
            </a:r>
            <a:r>
              <a:rPr lang="en-US" sz="2500" dirty="0"/>
              <a:t>means having original ideas.</a:t>
            </a:r>
          </a:p>
          <a:p>
            <a:pPr marL="406400" indent="-406400">
              <a:buClr>
                <a:schemeClr val="accent6">
                  <a:lumMod val="50000"/>
                </a:schemeClr>
              </a:buClr>
              <a:buFont typeface="Wingdings 3" panose="05040102010807070707" pitchFamily="18" charset="2"/>
              <a:buChar char=""/>
            </a:pPr>
            <a:r>
              <a:rPr lang="en-US" sz="2500" b="1" dirty="0">
                <a:solidFill>
                  <a:srgbClr val="FF0000"/>
                </a:solidFill>
              </a:rPr>
              <a:t>Self-confident</a:t>
            </a:r>
            <a:r>
              <a:rPr lang="en-US" sz="2500" dirty="0">
                <a:solidFill>
                  <a:srgbClr val="FF0000"/>
                </a:solidFill>
              </a:rPr>
              <a:t> </a:t>
            </a:r>
            <a:r>
              <a:rPr lang="en-US" sz="2500" dirty="0"/>
              <a:t>means believing in your own ideas/abilities.</a:t>
            </a:r>
          </a:p>
          <a:p>
            <a:pPr marL="406400" indent="-406400">
              <a:buClr>
                <a:schemeClr val="accent6">
                  <a:lumMod val="50000"/>
                </a:schemeClr>
              </a:buClr>
              <a:buFont typeface="Wingdings 3" panose="05040102010807070707" pitchFamily="18" charset="2"/>
              <a:buChar char=""/>
            </a:pPr>
            <a:r>
              <a:rPr lang="en-US" sz="2500" b="1" dirty="0">
                <a:solidFill>
                  <a:srgbClr val="FF0000"/>
                </a:solidFill>
              </a:rPr>
              <a:t>Calculated risks</a:t>
            </a:r>
            <a:r>
              <a:rPr lang="en-US" sz="2500" dirty="0">
                <a:solidFill>
                  <a:srgbClr val="FF0000"/>
                </a:solidFill>
              </a:rPr>
              <a:t> </a:t>
            </a:r>
            <a:r>
              <a:rPr lang="en-US" sz="2500" dirty="0"/>
              <a:t>are risky actions for which you have considered the probability of success </a:t>
            </a:r>
            <a:r>
              <a:rPr lang="en-US" sz="2500" dirty="0" smtClean="0"/>
              <a:t>or failure</a:t>
            </a:r>
            <a:endParaRPr lang="en-US" sz="2500" dirty="0"/>
          </a:p>
        </p:txBody>
      </p:sp>
      <p:sp>
        <p:nvSpPr>
          <p:cNvPr id="5" name="Round Same Side Corner Rectangle 4">
            <a:hlinkClick r:id="" action="ppaction://noaction"/>
          </p:cNvPr>
          <p:cNvSpPr/>
          <p:nvPr/>
        </p:nvSpPr>
        <p:spPr>
          <a:xfrm>
            <a:off x="5724128"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07</a:t>
            </a:r>
            <a:endParaRPr lang="en-GB" sz="2400" b="1" dirty="0">
              <a:latin typeface="Arial" panose="020B0604020202020204" pitchFamily="34" charset="0"/>
              <a:cs typeface="Arial" panose="020B0604020202020204" pitchFamily="34" charset="0"/>
            </a:endParaRPr>
          </a:p>
        </p:txBody>
      </p:sp>
      <p:pic>
        <p:nvPicPr>
          <p:cNvPr id="8" name="Picture 2" descr="Image result for taking calculated risks examp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8264" y="1151384"/>
            <a:ext cx="1849760" cy="178597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Image result for taking calculated risks exampl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264" y="3778312"/>
            <a:ext cx="1849760" cy="134107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hlinkClick r:id="rId5"/>
          </p:cNvPr>
          <p:cNvSpPr txBox="1"/>
          <p:nvPr/>
        </p:nvSpPr>
        <p:spPr>
          <a:xfrm>
            <a:off x="6948264" y="5674022"/>
            <a:ext cx="1849760" cy="923330"/>
          </a:xfrm>
          <a:prstGeom prst="rect">
            <a:avLst/>
          </a:prstGeom>
          <a:noFill/>
        </p:spPr>
        <p:txBody>
          <a:bodyPr wrap="square" rtlCol="0">
            <a:spAutoFit/>
          </a:bodyPr>
          <a:lstStyle/>
          <a:p>
            <a:pPr algn="ctr"/>
            <a:r>
              <a:rPr lang="en-GB" dirty="0" smtClean="0"/>
              <a:t>Forbes </a:t>
            </a:r>
            <a:br>
              <a:rPr lang="en-GB" dirty="0" smtClean="0"/>
            </a:br>
            <a:r>
              <a:rPr lang="en-GB" dirty="0" smtClean="0"/>
              <a:t>Biggest Risks taken</a:t>
            </a:r>
            <a:endParaRPr lang="en-GB" dirty="0"/>
          </a:p>
        </p:txBody>
      </p:sp>
    </p:spTree>
    <p:extLst>
      <p:ext uri="{BB962C8B-B14F-4D97-AF65-F5344CB8AC3E}">
        <p14:creationId xmlns:p14="http://schemas.microsoft.com/office/powerpoint/2010/main" val="3375712444"/>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val 15"/>
          <p:cNvSpPr/>
          <p:nvPr/>
        </p:nvSpPr>
        <p:spPr>
          <a:xfrm>
            <a:off x="1259632" y="2204864"/>
            <a:ext cx="6480720" cy="3528392"/>
          </a:xfrm>
          <a:prstGeom prst="ellipse">
            <a:avLst/>
          </a:prstGeom>
          <a:no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endParaRPr lang="en-GB" sz="1200" dirty="0">
              <a:solidFill>
                <a:schemeClr val="tx1"/>
              </a:solidFill>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35496" y="72008"/>
            <a:ext cx="7704856" cy="518489"/>
          </a:xfrm>
        </p:spPr>
        <p:txBody>
          <a:bodyPr>
            <a:noAutofit/>
          </a:bodyPr>
          <a:lstStyle/>
          <a:p>
            <a:r>
              <a:rPr lang="en-GB" sz="4000" b="1" dirty="0" smtClean="0"/>
              <a:t>1 </a:t>
            </a:r>
            <a:r>
              <a:rPr lang="en-GB" sz="4000" dirty="0"/>
              <a:t>– Entrepreneurial </a:t>
            </a:r>
            <a:r>
              <a:rPr lang="en-GB" sz="4000" dirty="0" smtClean="0"/>
              <a:t>Characteristics</a:t>
            </a:r>
            <a:endParaRPr lang="en-GB" sz="4000" b="1" dirty="0" smtClean="0"/>
          </a:p>
        </p:txBody>
      </p:sp>
      <p:sp>
        <p:nvSpPr>
          <p:cNvPr id="5" name="Round Same Side Corner Rectangle 4">
            <a:hlinkClick r:id="" action="ppaction://noaction"/>
          </p:cNvPr>
          <p:cNvSpPr/>
          <p:nvPr/>
        </p:nvSpPr>
        <p:spPr>
          <a:xfrm>
            <a:off x="5724128"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08</a:t>
            </a:r>
            <a:endParaRPr lang="en-GB" sz="2400" b="1" dirty="0">
              <a:latin typeface="Arial" panose="020B0604020202020204" pitchFamily="34" charset="0"/>
              <a:cs typeface="Arial" panose="020B0604020202020204" pitchFamily="34" charset="0"/>
            </a:endParaRPr>
          </a:p>
        </p:txBody>
      </p:sp>
      <p:sp>
        <p:nvSpPr>
          <p:cNvPr id="3" name="Oval 2"/>
          <p:cNvSpPr/>
          <p:nvPr/>
        </p:nvSpPr>
        <p:spPr>
          <a:xfrm>
            <a:off x="3275856" y="1196752"/>
            <a:ext cx="2664296" cy="1800200"/>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GB" sz="1500" b="1" dirty="0" smtClean="0">
                <a:solidFill>
                  <a:schemeClr val="tx1"/>
                </a:solidFill>
                <a:latin typeface="Arial" panose="020B0604020202020204" pitchFamily="34" charset="0"/>
                <a:cs typeface="Arial" panose="020B0604020202020204" pitchFamily="34" charset="0"/>
              </a:rPr>
              <a:t>Initiative</a:t>
            </a:r>
          </a:p>
          <a:p>
            <a:pPr algn="ctr"/>
            <a:r>
              <a:rPr lang="en-US" sz="1500" dirty="0">
                <a:solidFill>
                  <a:schemeClr val="tx1"/>
                </a:solidFill>
                <a:latin typeface="Arial" panose="020B0604020202020204" pitchFamily="34" charset="0"/>
                <a:cs typeface="Arial" panose="020B0604020202020204" pitchFamily="34" charset="0"/>
              </a:rPr>
              <a:t>means acting without</a:t>
            </a:r>
          </a:p>
          <a:p>
            <a:pPr algn="ctr"/>
            <a:r>
              <a:rPr lang="en-US" sz="1500" dirty="0">
                <a:solidFill>
                  <a:schemeClr val="tx1"/>
                </a:solidFill>
                <a:latin typeface="Arial" panose="020B0604020202020204" pitchFamily="34" charset="0"/>
                <a:cs typeface="Arial" panose="020B0604020202020204" pitchFamily="34" charset="0"/>
              </a:rPr>
              <a:t>waiting to be told </a:t>
            </a:r>
            <a:r>
              <a:rPr lang="en-US" sz="1500" dirty="0" smtClean="0">
                <a:solidFill>
                  <a:schemeClr val="tx1"/>
                </a:solidFill>
                <a:latin typeface="Arial" panose="020B0604020202020204" pitchFamily="34" charset="0"/>
                <a:cs typeface="Arial" panose="020B0604020202020204" pitchFamily="34" charset="0"/>
              </a:rPr>
              <a:t>what to </a:t>
            </a:r>
            <a:r>
              <a:rPr lang="en-US" sz="1500" dirty="0">
                <a:solidFill>
                  <a:schemeClr val="tx1"/>
                </a:solidFill>
                <a:latin typeface="Arial" panose="020B0604020202020204" pitchFamily="34" charset="0"/>
                <a:cs typeface="Arial" panose="020B0604020202020204" pitchFamily="34" charset="0"/>
              </a:rPr>
              <a:t>do or for </a:t>
            </a:r>
            <a:r>
              <a:rPr lang="en-US" sz="1500" dirty="0" smtClean="0">
                <a:solidFill>
                  <a:schemeClr val="tx1"/>
                </a:solidFill>
                <a:latin typeface="Arial" panose="020B0604020202020204" pitchFamily="34" charset="0"/>
                <a:cs typeface="Arial" panose="020B0604020202020204" pitchFamily="34" charset="0"/>
              </a:rPr>
              <a:t>somebody else </a:t>
            </a:r>
            <a:r>
              <a:rPr lang="en-US" sz="1500" dirty="0">
                <a:solidFill>
                  <a:schemeClr val="tx1"/>
                </a:solidFill>
                <a:latin typeface="Arial" panose="020B0604020202020204" pitchFamily="34" charset="0"/>
                <a:cs typeface="Arial" panose="020B0604020202020204" pitchFamily="34" charset="0"/>
              </a:rPr>
              <a:t>to start the action</a:t>
            </a:r>
          </a:p>
          <a:p>
            <a:pPr algn="ctr"/>
            <a:r>
              <a:rPr lang="en-US" sz="1500" dirty="0">
                <a:solidFill>
                  <a:schemeClr val="tx1"/>
                </a:solidFill>
                <a:latin typeface="Arial" panose="020B0604020202020204" pitchFamily="34" charset="0"/>
                <a:cs typeface="Arial" panose="020B0604020202020204" pitchFamily="34" charset="0"/>
              </a:rPr>
              <a:t>for you.</a:t>
            </a:r>
            <a:endParaRPr lang="en-GB" sz="1500" dirty="0">
              <a:solidFill>
                <a:schemeClr val="tx1"/>
              </a:solidFill>
              <a:latin typeface="Arial" panose="020B0604020202020204" pitchFamily="34" charset="0"/>
              <a:cs typeface="Arial" panose="020B0604020202020204" pitchFamily="34" charset="0"/>
            </a:endParaRPr>
          </a:p>
        </p:txBody>
      </p:sp>
      <p:sp>
        <p:nvSpPr>
          <p:cNvPr id="11" name="Oval 10"/>
          <p:cNvSpPr/>
          <p:nvPr/>
        </p:nvSpPr>
        <p:spPr>
          <a:xfrm>
            <a:off x="323528" y="4077072"/>
            <a:ext cx="2664296" cy="1800200"/>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b="1" dirty="0">
                <a:solidFill>
                  <a:schemeClr val="tx1"/>
                </a:solidFill>
                <a:latin typeface="Arial" panose="020B0604020202020204" pitchFamily="34" charset="0"/>
                <a:cs typeface="Arial" panose="020B0604020202020204" pitchFamily="34" charset="0"/>
              </a:rPr>
              <a:t>Self-confident</a:t>
            </a:r>
          </a:p>
          <a:p>
            <a:pPr algn="ctr"/>
            <a:r>
              <a:rPr lang="en-US" dirty="0">
                <a:solidFill>
                  <a:schemeClr val="tx1"/>
                </a:solidFill>
                <a:latin typeface="Arial" panose="020B0604020202020204" pitchFamily="34" charset="0"/>
                <a:cs typeface="Arial" panose="020B0604020202020204" pitchFamily="34" charset="0"/>
              </a:rPr>
              <a:t>means </a:t>
            </a:r>
            <a:r>
              <a:rPr lang="en-US" dirty="0" smtClean="0">
                <a:solidFill>
                  <a:schemeClr val="tx1"/>
                </a:solidFill>
                <a:latin typeface="Arial" panose="020B0604020202020204" pitchFamily="34" charset="0"/>
                <a:cs typeface="Arial" panose="020B0604020202020204" pitchFamily="34" charset="0"/>
              </a:rPr>
              <a:t>believing in </a:t>
            </a:r>
            <a:r>
              <a:rPr lang="en-US" dirty="0">
                <a:solidFill>
                  <a:schemeClr val="tx1"/>
                </a:solidFill>
                <a:latin typeface="Arial" panose="020B0604020202020204" pitchFamily="34" charset="0"/>
                <a:cs typeface="Arial" panose="020B0604020202020204" pitchFamily="34" charset="0"/>
              </a:rPr>
              <a:t>your </a:t>
            </a:r>
            <a:r>
              <a:rPr lang="en-US" dirty="0" smtClean="0">
                <a:solidFill>
                  <a:schemeClr val="tx1"/>
                </a:solidFill>
                <a:latin typeface="Arial" panose="020B0604020202020204" pitchFamily="34" charset="0"/>
                <a:cs typeface="Arial" panose="020B0604020202020204" pitchFamily="34" charset="0"/>
              </a:rPr>
              <a:t>own Ideas / abilities</a:t>
            </a:r>
            <a:r>
              <a:rPr lang="en-US" dirty="0">
                <a:solidFill>
                  <a:schemeClr val="tx1"/>
                </a:solidFill>
                <a:latin typeface="Arial" panose="020B0604020202020204" pitchFamily="34" charset="0"/>
                <a:cs typeface="Arial" panose="020B0604020202020204" pitchFamily="34" charset="0"/>
              </a:rPr>
              <a:t>.</a:t>
            </a:r>
            <a:endParaRPr lang="en-GB" dirty="0">
              <a:solidFill>
                <a:schemeClr val="tx1"/>
              </a:solidFill>
              <a:latin typeface="Arial" panose="020B0604020202020204" pitchFamily="34" charset="0"/>
              <a:cs typeface="Arial" panose="020B0604020202020204" pitchFamily="34" charset="0"/>
            </a:endParaRPr>
          </a:p>
        </p:txBody>
      </p:sp>
      <p:sp>
        <p:nvSpPr>
          <p:cNvPr id="12" name="Oval 11"/>
          <p:cNvSpPr/>
          <p:nvPr/>
        </p:nvSpPr>
        <p:spPr>
          <a:xfrm>
            <a:off x="395536" y="1844824"/>
            <a:ext cx="2664296" cy="1800200"/>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GB" sz="1500" b="1" dirty="0" smtClean="0">
                <a:solidFill>
                  <a:schemeClr val="tx1"/>
                </a:solidFill>
                <a:latin typeface="Arial" panose="020B0604020202020204" pitchFamily="34" charset="0"/>
                <a:cs typeface="Arial" panose="020B0604020202020204" pitchFamily="34" charset="0"/>
              </a:rPr>
              <a:t>Calculated Risks</a:t>
            </a:r>
          </a:p>
          <a:p>
            <a:pPr algn="ctr"/>
            <a:r>
              <a:rPr lang="en-US" sz="1500" dirty="0">
                <a:solidFill>
                  <a:schemeClr val="tx1"/>
                </a:solidFill>
                <a:latin typeface="Arial" panose="020B0604020202020204" pitchFamily="34" charset="0"/>
                <a:cs typeface="Arial" panose="020B0604020202020204" pitchFamily="34" charset="0"/>
              </a:rPr>
              <a:t>are risky actions for</a:t>
            </a:r>
          </a:p>
          <a:p>
            <a:pPr algn="ctr"/>
            <a:r>
              <a:rPr lang="en-US" sz="1500" dirty="0">
                <a:solidFill>
                  <a:schemeClr val="tx1"/>
                </a:solidFill>
                <a:latin typeface="Arial" panose="020B0604020202020204" pitchFamily="34" charset="0"/>
                <a:cs typeface="Arial" panose="020B0604020202020204" pitchFamily="34" charset="0"/>
              </a:rPr>
              <a:t>which you </a:t>
            </a:r>
            <a:r>
              <a:rPr lang="en-US" sz="1500" dirty="0" smtClean="0">
                <a:solidFill>
                  <a:schemeClr val="tx1"/>
                </a:solidFill>
                <a:latin typeface="Arial" panose="020B0604020202020204" pitchFamily="34" charset="0"/>
                <a:cs typeface="Arial" panose="020B0604020202020204" pitchFamily="34" charset="0"/>
              </a:rPr>
              <a:t>have considered the </a:t>
            </a:r>
            <a:r>
              <a:rPr lang="en-US" sz="1500" dirty="0">
                <a:solidFill>
                  <a:schemeClr val="tx1"/>
                </a:solidFill>
                <a:latin typeface="Arial" panose="020B0604020202020204" pitchFamily="34" charset="0"/>
                <a:cs typeface="Arial" panose="020B0604020202020204" pitchFamily="34" charset="0"/>
              </a:rPr>
              <a:t>probability of success</a:t>
            </a:r>
          </a:p>
          <a:p>
            <a:pPr algn="ctr"/>
            <a:r>
              <a:rPr lang="en-US" sz="1500" dirty="0">
                <a:solidFill>
                  <a:schemeClr val="tx1"/>
                </a:solidFill>
                <a:latin typeface="Arial" panose="020B0604020202020204" pitchFamily="34" charset="0"/>
                <a:cs typeface="Arial" panose="020B0604020202020204" pitchFamily="34" charset="0"/>
              </a:rPr>
              <a:t>or failure.</a:t>
            </a:r>
            <a:endParaRPr lang="en-GB" sz="1500" dirty="0">
              <a:solidFill>
                <a:schemeClr val="tx1"/>
              </a:solidFill>
              <a:latin typeface="Arial" panose="020B0604020202020204" pitchFamily="34" charset="0"/>
              <a:cs typeface="Arial" panose="020B0604020202020204" pitchFamily="34" charset="0"/>
            </a:endParaRPr>
          </a:p>
        </p:txBody>
      </p:sp>
      <p:sp>
        <p:nvSpPr>
          <p:cNvPr id="13" name="Oval 12"/>
          <p:cNvSpPr/>
          <p:nvPr/>
        </p:nvSpPr>
        <p:spPr>
          <a:xfrm>
            <a:off x="6156176" y="1916832"/>
            <a:ext cx="2664296" cy="1800200"/>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b="1" dirty="0">
                <a:solidFill>
                  <a:schemeClr val="tx1"/>
                </a:solidFill>
                <a:latin typeface="Arial" panose="020B0604020202020204" pitchFamily="34" charset="0"/>
                <a:cs typeface="Arial" panose="020B0604020202020204" pitchFamily="34" charset="0"/>
              </a:rPr>
              <a:t>Hard-working</a:t>
            </a:r>
          </a:p>
          <a:p>
            <a:pPr algn="ctr"/>
            <a:r>
              <a:rPr lang="en-US" sz="1600" dirty="0">
                <a:solidFill>
                  <a:schemeClr val="tx1"/>
                </a:solidFill>
                <a:latin typeface="Arial" panose="020B0604020202020204" pitchFamily="34" charset="0"/>
                <a:cs typeface="Arial" panose="020B0604020202020204" pitchFamily="34" charset="0"/>
              </a:rPr>
              <a:t>means that you </a:t>
            </a:r>
            <a:r>
              <a:rPr lang="en-US" sz="1600" dirty="0" smtClean="0">
                <a:solidFill>
                  <a:schemeClr val="tx1"/>
                </a:solidFill>
                <a:latin typeface="Arial" panose="020B0604020202020204" pitchFamily="34" charset="0"/>
                <a:cs typeface="Arial" panose="020B0604020202020204" pitchFamily="34" charset="0"/>
              </a:rPr>
              <a:t>are willing </a:t>
            </a:r>
            <a:r>
              <a:rPr lang="en-US" sz="1600" dirty="0">
                <a:solidFill>
                  <a:schemeClr val="tx1"/>
                </a:solidFill>
                <a:latin typeface="Arial" panose="020B0604020202020204" pitchFamily="34" charset="0"/>
                <a:cs typeface="Arial" panose="020B0604020202020204" pitchFamily="34" charset="0"/>
              </a:rPr>
              <a:t>to work long </a:t>
            </a:r>
            <a:r>
              <a:rPr lang="en-US" sz="1600" dirty="0" smtClean="0">
                <a:solidFill>
                  <a:schemeClr val="tx1"/>
                </a:solidFill>
                <a:latin typeface="Arial" panose="020B0604020202020204" pitchFamily="34" charset="0"/>
                <a:cs typeface="Arial" panose="020B0604020202020204" pitchFamily="34" charset="0"/>
              </a:rPr>
              <a:t>hours or </a:t>
            </a:r>
            <a:r>
              <a:rPr lang="en-US" sz="1600" dirty="0">
                <a:solidFill>
                  <a:schemeClr val="tx1"/>
                </a:solidFill>
                <a:latin typeface="Arial" panose="020B0604020202020204" pitchFamily="34" charset="0"/>
                <a:cs typeface="Arial" panose="020B0604020202020204" pitchFamily="34" charset="0"/>
              </a:rPr>
              <a:t>do difficult tasks </a:t>
            </a:r>
            <a:r>
              <a:rPr lang="en-US" sz="1600" dirty="0" smtClean="0">
                <a:solidFill>
                  <a:schemeClr val="tx1"/>
                </a:solidFill>
                <a:latin typeface="Arial" panose="020B0604020202020204" pitchFamily="34" charset="0"/>
                <a:cs typeface="Arial" panose="020B0604020202020204" pitchFamily="34" charset="0"/>
              </a:rPr>
              <a:t>to make </a:t>
            </a:r>
            <a:r>
              <a:rPr lang="en-US" sz="1600" dirty="0">
                <a:solidFill>
                  <a:schemeClr val="tx1"/>
                </a:solidFill>
                <a:latin typeface="Arial" panose="020B0604020202020204" pitchFamily="34" charset="0"/>
                <a:cs typeface="Arial" panose="020B0604020202020204" pitchFamily="34" charset="0"/>
              </a:rPr>
              <a:t>your </a:t>
            </a:r>
            <a:r>
              <a:rPr lang="en-US" sz="1600" dirty="0" smtClean="0">
                <a:solidFill>
                  <a:schemeClr val="tx1"/>
                </a:solidFill>
                <a:latin typeface="Arial" panose="020B0604020202020204" pitchFamily="34" charset="0"/>
                <a:cs typeface="Arial" panose="020B0604020202020204" pitchFamily="34" charset="0"/>
              </a:rPr>
              <a:t>ideas happen</a:t>
            </a:r>
            <a:r>
              <a:rPr lang="en-US" sz="1600" dirty="0">
                <a:solidFill>
                  <a:schemeClr val="tx1"/>
                </a:solidFill>
                <a:latin typeface="Arial" panose="020B0604020202020204" pitchFamily="34" charset="0"/>
                <a:cs typeface="Arial" panose="020B0604020202020204" pitchFamily="34" charset="0"/>
              </a:rPr>
              <a:t>.</a:t>
            </a:r>
            <a:endParaRPr lang="en-GB" sz="1600" dirty="0">
              <a:solidFill>
                <a:schemeClr val="tx1"/>
              </a:solidFill>
              <a:latin typeface="Arial" panose="020B0604020202020204" pitchFamily="34" charset="0"/>
              <a:cs typeface="Arial" panose="020B0604020202020204" pitchFamily="34" charset="0"/>
            </a:endParaRPr>
          </a:p>
        </p:txBody>
      </p:sp>
      <p:sp>
        <p:nvSpPr>
          <p:cNvPr id="14" name="Oval 13"/>
          <p:cNvSpPr/>
          <p:nvPr/>
        </p:nvSpPr>
        <p:spPr>
          <a:xfrm>
            <a:off x="6156176" y="4077072"/>
            <a:ext cx="2664296" cy="1800200"/>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b="1" dirty="0">
                <a:solidFill>
                  <a:schemeClr val="tx1"/>
                </a:solidFill>
                <a:latin typeface="Arial" panose="020B0604020202020204" pitchFamily="34" charset="0"/>
                <a:cs typeface="Arial" panose="020B0604020202020204" pitchFamily="34" charset="0"/>
              </a:rPr>
              <a:t>Resilience</a:t>
            </a:r>
          </a:p>
          <a:p>
            <a:pPr algn="ctr"/>
            <a:r>
              <a:rPr lang="en-US" sz="1600" dirty="0">
                <a:solidFill>
                  <a:schemeClr val="tx1"/>
                </a:solidFill>
                <a:latin typeface="Arial" panose="020B0604020202020204" pitchFamily="34" charset="0"/>
                <a:cs typeface="Arial" panose="020B0604020202020204" pitchFamily="34" charset="0"/>
              </a:rPr>
              <a:t>is the ability </a:t>
            </a:r>
            <a:r>
              <a:rPr lang="en-US" sz="1600" dirty="0" smtClean="0">
                <a:solidFill>
                  <a:schemeClr val="tx1"/>
                </a:solidFill>
                <a:latin typeface="Arial" panose="020B0604020202020204" pitchFamily="34" charset="0"/>
                <a:cs typeface="Arial" panose="020B0604020202020204" pitchFamily="34" charset="0"/>
              </a:rPr>
              <a:t>to withstand </a:t>
            </a:r>
            <a:r>
              <a:rPr lang="en-US" sz="1600" dirty="0">
                <a:solidFill>
                  <a:schemeClr val="tx1"/>
                </a:solidFill>
                <a:latin typeface="Arial" panose="020B0604020202020204" pitchFamily="34" charset="0"/>
                <a:cs typeface="Arial" panose="020B0604020202020204" pitchFamily="34" charset="0"/>
              </a:rPr>
              <a:t>or recover</a:t>
            </a:r>
          </a:p>
          <a:p>
            <a:pPr algn="ctr"/>
            <a:r>
              <a:rPr lang="en-US" sz="1600" dirty="0">
                <a:solidFill>
                  <a:schemeClr val="tx1"/>
                </a:solidFill>
                <a:latin typeface="Arial" panose="020B0604020202020204" pitchFamily="34" charset="0"/>
                <a:cs typeface="Arial" panose="020B0604020202020204" pitchFamily="34" charset="0"/>
              </a:rPr>
              <a:t>from </a:t>
            </a:r>
            <a:r>
              <a:rPr lang="en-US" sz="1600" dirty="0" smtClean="0">
                <a:solidFill>
                  <a:schemeClr val="tx1"/>
                </a:solidFill>
                <a:latin typeface="Arial" panose="020B0604020202020204" pitchFamily="34" charset="0"/>
                <a:cs typeface="Arial" panose="020B0604020202020204" pitchFamily="34" charset="0"/>
              </a:rPr>
              <a:t>difficult situations</a:t>
            </a:r>
            <a:endParaRPr lang="en-GB" sz="1600" dirty="0">
              <a:solidFill>
                <a:schemeClr val="tx1"/>
              </a:solidFill>
              <a:latin typeface="Arial" panose="020B0604020202020204" pitchFamily="34" charset="0"/>
              <a:cs typeface="Arial" panose="020B0604020202020204" pitchFamily="34" charset="0"/>
            </a:endParaRPr>
          </a:p>
        </p:txBody>
      </p:sp>
      <p:sp>
        <p:nvSpPr>
          <p:cNvPr id="15" name="Oval 14"/>
          <p:cNvSpPr/>
          <p:nvPr/>
        </p:nvSpPr>
        <p:spPr>
          <a:xfrm>
            <a:off x="3275856" y="4653136"/>
            <a:ext cx="2664296" cy="1800200"/>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GB" sz="2000" b="1" dirty="0" smtClean="0">
                <a:solidFill>
                  <a:schemeClr val="tx1"/>
                </a:solidFill>
                <a:latin typeface="Arial" panose="020B0604020202020204" pitchFamily="34" charset="0"/>
                <a:cs typeface="Arial" panose="020B0604020202020204" pitchFamily="34" charset="0"/>
              </a:rPr>
              <a:t>Creative</a:t>
            </a:r>
          </a:p>
          <a:p>
            <a:pPr algn="ctr"/>
            <a:r>
              <a:rPr lang="en-US" sz="2000" dirty="0">
                <a:solidFill>
                  <a:schemeClr val="tx1"/>
                </a:solidFill>
                <a:latin typeface="Arial" panose="020B0604020202020204" pitchFamily="34" charset="0"/>
                <a:cs typeface="Arial" panose="020B0604020202020204" pitchFamily="34" charset="0"/>
              </a:rPr>
              <a:t>means </a:t>
            </a:r>
            <a:r>
              <a:rPr lang="en-US" sz="2000" dirty="0" smtClean="0">
                <a:solidFill>
                  <a:schemeClr val="tx1"/>
                </a:solidFill>
                <a:latin typeface="Arial" panose="020B0604020202020204" pitchFamily="34" charset="0"/>
                <a:cs typeface="Arial" panose="020B0604020202020204" pitchFamily="34" charset="0"/>
              </a:rPr>
              <a:t>having original </a:t>
            </a:r>
            <a:r>
              <a:rPr lang="en-US" sz="2000" dirty="0">
                <a:solidFill>
                  <a:schemeClr val="tx1"/>
                </a:solidFill>
                <a:latin typeface="Arial" panose="020B0604020202020204" pitchFamily="34" charset="0"/>
                <a:cs typeface="Arial" panose="020B0604020202020204" pitchFamily="34" charset="0"/>
              </a:rPr>
              <a:t>ideas.</a:t>
            </a:r>
            <a:endParaRPr lang="en-GB" sz="2000" dirty="0">
              <a:solidFill>
                <a:schemeClr val="tx1"/>
              </a:solidFill>
              <a:latin typeface="Arial" panose="020B0604020202020204" pitchFamily="34" charset="0"/>
              <a:cs typeface="Arial" panose="020B0604020202020204" pitchFamily="34" charset="0"/>
            </a:endParaRPr>
          </a:p>
        </p:txBody>
      </p:sp>
      <p:sp>
        <p:nvSpPr>
          <p:cNvPr id="4" name="TextBox 3"/>
          <p:cNvSpPr txBox="1"/>
          <p:nvPr/>
        </p:nvSpPr>
        <p:spPr>
          <a:xfrm>
            <a:off x="2843808" y="3429000"/>
            <a:ext cx="3176720" cy="954107"/>
          </a:xfrm>
          <a:prstGeom prst="rect">
            <a:avLst/>
          </a:prstGeom>
          <a:noFill/>
        </p:spPr>
        <p:txBody>
          <a:bodyPr wrap="square" rtlCol="0">
            <a:spAutoFit/>
          </a:bodyPr>
          <a:lstStyle/>
          <a:p>
            <a:pPr algn="ctr"/>
            <a:r>
              <a:rPr lang="en-GB" sz="2800" dirty="0" smtClean="0"/>
              <a:t>Characteristics of Entrepreneurs</a:t>
            </a:r>
            <a:endParaRPr lang="en-GB" sz="2800" dirty="0"/>
          </a:p>
        </p:txBody>
      </p:sp>
    </p:spTree>
    <p:extLst>
      <p:ext uri="{BB962C8B-B14F-4D97-AF65-F5344CB8AC3E}">
        <p14:creationId xmlns:p14="http://schemas.microsoft.com/office/powerpoint/2010/main" val="2717774932"/>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72008"/>
            <a:ext cx="7704856" cy="518489"/>
          </a:xfrm>
        </p:spPr>
        <p:txBody>
          <a:bodyPr>
            <a:noAutofit/>
          </a:bodyPr>
          <a:lstStyle/>
          <a:p>
            <a:r>
              <a:rPr lang="en-GB" sz="4000" b="1" dirty="0" smtClean="0"/>
              <a:t>1 </a:t>
            </a:r>
            <a:r>
              <a:rPr lang="en-GB" sz="4000" dirty="0"/>
              <a:t>– Entrepreneurial </a:t>
            </a:r>
            <a:r>
              <a:rPr lang="en-GB" sz="4000" dirty="0" smtClean="0"/>
              <a:t>Characteristics</a:t>
            </a:r>
            <a:endParaRPr lang="en-GB" sz="4000" b="1" dirty="0" smtClean="0"/>
          </a:p>
        </p:txBody>
      </p:sp>
      <p:sp>
        <p:nvSpPr>
          <p:cNvPr id="2" name="Rectangle 1"/>
          <p:cNvSpPr/>
          <p:nvPr/>
        </p:nvSpPr>
        <p:spPr>
          <a:xfrm>
            <a:off x="251521" y="1096426"/>
            <a:ext cx="6696743" cy="5632311"/>
          </a:xfrm>
          <a:prstGeom prst="rect">
            <a:avLst/>
          </a:prstGeom>
        </p:spPr>
        <p:txBody>
          <a:bodyPr wrap="square">
            <a:spAutoFit/>
          </a:bodyPr>
          <a:lstStyle/>
          <a:p>
            <a:pPr>
              <a:buClr>
                <a:schemeClr val="accent6">
                  <a:lumMod val="50000"/>
                </a:schemeClr>
              </a:buClr>
            </a:pPr>
            <a:r>
              <a:rPr lang="en-US" sz="3000" b="1" dirty="0">
                <a:solidFill>
                  <a:srgbClr val="FF0000"/>
                </a:solidFill>
              </a:rPr>
              <a:t>Show your understanding</a:t>
            </a:r>
          </a:p>
          <a:p>
            <a:pPr marL="517525" indent="-517525">
              <a:buClr>
                <a:schemeClr val="accent6">
                  <a:lumMod val="50000"/>
                </a:schemeClr>
              </a:buClr>
              <a:buFont typeface="Wingdings 3" panose="05040102010807070707" pitchFamily="18" charset="2"/>
              <a:buChar char=""/>
            </a:pPr>
            <a:r>
              <a:rPr lang="en-US" sz="3000" dirty="0">
                <a:solidFill>
                  <a:srgbClr val="FF0000"/>
                </a:solidFill>
              </a:rPr>
              <a:t>Working with a partner, take it in turns to explain to each other:</a:t>
            </a:r>
          </a:p>
          <a:p>
            <a:pPr marL="966788" indent="-514350">
              <a:buClr>
                <a:schemeClr val="accent6">
                  <a:lumMod val="50000"/>
                </a:schemeClr>
              </a:buClr>
              <a:buFont typeface="+mj-lt"/>
              <a:buAutoNum type="alphaLcParenR"/>
            </a:pPr>
            <a:r>
              <a:rPr lang="en-US" sz="3000" dirty="0" smtClean="0">
                <a:solidFill>
                  <a:srgbClr val="FF0000"/>
                </a:solidFill>
              </a:rPr>
              <a:t>Why </a:t>
            </a:r>
            <a:r>
              <a:rPr lang="en-US" sz="3000" dirty="0">
                <a:solidFill>
                  <a:srgbClr val="FF0000"/>
                </a:solidFill>
              </a:rPr>
              <a:t>each characteristic is important for an entrepreneur.</a:t>
            </a:r>
          </a:p>
          <a:p>
            <a:pPr marL="966788" indent="-514350">
              <a:buClr>
                <a:schemeClr val="accent6">
                  <a:lumMod val="50000"/>
                </a:schemeClr>
              </a:buClr>
              <a:buFont typeface="+mj-lt"/>
              <a:buAutoNum type="alphaLcParenR"/>
            </a:pPr>
            <a:r>
              <a:rPr lang="en-US" sz="3000" dirty="0" smtClean="0">
                <a:solidFill>
                  <a:srgbClr val="FF0000"/>
                </a:solidFill>
              </a:rPr>
              <a:t>What </a:t>
            </a:r>
            <a:r>
              <a:rPr lang="en-US" sz="3000" dirty="0">
                <a:solidFill>
                  <a:srgbClr val="FF0000"/>
                </a:solidFill>
              </a:rPr>
              <a:t>might happen if an entrepreneur lacked one or more of the characteristics </a:t>
            </a:r>
            <a:r>
              <a:rPr lang="en-US" sz="3000" dirty="0" smtClean="0">
                <a:solidFill>
                  <a:srgbClr val="FF0000"/>
                </a:solidFill>
              </a:rPr>
              <a:t>described above</a:t>
            </a:r>
            <a:r>
              <a:rPr lang="en-US" sz="3000" dirty="0">
                <a:solidFill>
                  <a:srgbClr val="FF0000"/>
                </a:solidFill>
              </a:rPr>
              <a:t>.</a:t>
            </a:r>
          </a:p>
          <a:p>
            <a:pPr marL="966788" indent="-514350">
              <a:buClr>
                <a:schemeClr val="accent6">
                  <a:lumMod val="50000"/>
                </a:schemeClr>
              </a:buClr>
              <a:buFont typeface="+mj-lt"/>
              <a:buAutoNum type="alphaLcParenR"/>
            </a:pPr>
            <a:r>
              <a:rPr lang="en-US" sz="3000" dirty="0" smtClean="0">
                <a:solidFill>
                  <a:srgbClr val="FF0000"/>
                </a:solidFill>
              </a:rPr>
              <a:t>What </a:t>
            </a:r>
            <a:r>
              <a:rPr lang="en-US" sz="3000" dirty="0">
                <a:solidFill>
                  <a:srgbClr val="FF0000"/>
                </a:solidFill>
              </a:rPr>
              <a:t>an entrepreneur might do if they needed to develop their skills in a particular area.</a:t>
            </a:r>
          </a:p>
        </p:txBody>
      </p:sp>
      <p:sp>
        <p:nvSpPr>
          <p:cNvPr id="5" name="Round Same Side Corner Rectangle 4">
            <a:hlinkClick r:id="" action="ppaction://noaction"/>
          </p:cNvPr>
          <p:cNvSpPr/>
          <p:nvPr/>
        </p:nvSpPr>
        <p:spPr>
          <a:xfrm>
            <a:off x="5724128"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07</a:t>
            </a:r>
            <a:endParaRPr lang="en-GB" sz="2400" b="1" dirty="0">
              <a:latin typeface="Arial" panose="020B0604020202020204" pitchFamily="34" charset="0"/>
              <a:cs typeface="Arial" panose="020B0604020202020204" pitchFamily="34" charset="0"/>
            </a:endParaRPr>
          </a:p>
        </p:txBody>
      </p:sp>
      <p:pic>
        <p:nvPicPr>
          <p:cNvPr id="8" name="Picture 2" descr="Image result for taking calculated risks examp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8264" y="1151384"/>
            <a:ext cx="1849760" cy="178597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Image result for taking calculated risks exampl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264" y="3778312"/>
            <a:ext cx="1849760" cy="134107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hlinkClick r:id="rId5"/>
          </p:cNvPr>
          <p:cNvSpPr txBox="1"/>
          <p:nvPr/>
        </p:nvSpPr>
        <p:spPr>
          <a:xfrm>
            <a:off x="6948264" y="5674022"/>
            <a:ext cx="1849760" cy="923330"/>
          </a:xfrm>
          <a:prstGeom prst="rect">
            <a:avLst/>
          </a:prstGeom>
          <a:noFill/>
        </p:spPr>
        <p:txBody>
          <a:bodyPr wrap="square" rtlCol="0">
            <a:spAutoFit/>
          </a:bodyPr>
          <a:lstStyle/>
          <a:p>
            <a:pPr algn="ctr"/>
            <a:r>
              <a:rPr lang="en-GB" dirty="0" smtClean="0"/>
              <a:t>Forbes </a:t>
            </a:r>
            <a:br>
              <a:rPr lang="en-GB" dirty="0" smtClean="0"/>
            </a:br>
            <a:r>
              <a:rPr lang="en-GB" dirty="0" smtClean="0"/>
              <a:t>Biggest Risks taken</a:t>
            </a:r>
            <a:endParaRPr lang="en-GB" dirty="0"/>
          </a:p>
        </p:txBody>
      </p:sp>
    </p:spTree>
    <p:extLst>
      <p:ext uri="{BB962C8B-B14F-4D97-AF65-F5344CB8AC3E}">
        <p14:creationId xmlns:p14="http://schemas.microsoft.com/office/powerpoint/2010/main" val="3560649546"/>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b="1" dirty="0" smtClean="0"/>
              <a:t>1 – New Business Ideas - Weighing</a:t>
            </a:r>
          </a:p>
        </p:txBody>
      </p:sp>
      <p:sp>
        <p:nvSpPr>
          <p:cNvPr id="2" name="Rectangle 1"/>
          <p:cNvSpPr/>
          <p:nvPr/>
        </p:nvSpPr>
        <p:spPr>
          <a:xfrm>
            <a:off x="251520" y="1096426"/>
            <a:ext cx="8640960" cy="461665"/>
          </a:xfrm>
          <a:prstGeom prst="rect">
            <a:avLst/>
          </a:prstGeom>
        </p:spPr>
        <p:txBody>
          <a:bodyPr wrap="square">
            <a:spAutoFit/>
          </a:bodyPr>
          <a:lstStyle/>
          <a:p>
            <a:pPr>
              <a:buClr>
                <a:schemeClr val="accent6">
                  <a:lumMod val="50000"/>
                </a:schemeClr>
              </a:buClr>
            </a:pPr>
            <a:r>
              <a:rPr lang="en-GB" sz="2400" b="1" dirty="0"/>
              <a:t>Assessment objectives and </a:t>
            </a:r>
            <a:r>
              <a:rPr lang="en-GB" sz="2400" b="1" dirty="0" smtClean="0"/>
              <a:t>weightings</a:t>
            </a:r>
          </a:p>
        </p:txBody>
      </p:sp>
      <p:sp>
        <p:nvSpPr>
          <p:cNvPr id="5" name="Round Same Side Corner Rectangle 4">
            <a:hlinkClick r:id="" action="ppaction://noaction"/>
          </p:cNvPr>
          <p:cNvSpPr/>
          <p:nvPr/>
        </p:nvSpPr>
        <p:spPr>
          <a:xfrm>
            <a:off x="5724128"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26</a:t>
            </a:r>
            <a:endParaRPr lang="en-GB" sz="2400" b="1" dirty="0">
              <a:latin typeface="Arial" panose="020B0604020202020204" pitchFamily="34" charset="0"/>
              <a:cs typeface="Arial" panose="020B060402020202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301190454"/>
              </p:ext>
            </p:extLst>
          </p:nvPr>
        </p:nvGraphicFramePr>
        <p:xfrm>
          <a:off x="395536" y="1772816"/>
          <a:ext cx="8352930" cy="4297680"/>
        </p:xfrm>
        <a:graphic>
          <a:graphicData uri="http://schemas.openxmlformats.org/drawingml/2006/table">
            <a:tbl>
              <a:tblPr firstRow="1" bandRow="1">
                <a:tableStyleId>{5C22544A-7EE6-4342-B048-85BDC9FD1C3A}</a:tableStyleId>
              </a:tblPr>
              <a:tblGrid>
                <a:gridCol w="648072"/>
                <a:gridCol w="4104456"/>
                <a:gridCol w="1152128"/>
                <a:gridCol w="1152128"/>
                <a:gridCol w="1296146"/>
              </a:tblGrid>
              <a:tr h="316835">
                <a:tc gridSpan="2">
                  <a:txBody>
                    <a:bodyPr/>
                    <a:lstStyle/>
                    <a:p>
                      <a:endParaRPr lang="en-GB" sz="18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hMerge="1">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GB" sz="1800" dirty="0" smtClean="0">
                          <a:latin typeface="Arial" panose="020B0604020202020204" pitchFamily="34" charset="0"/>
                          <a:cs typeface="Arial" panose="020B0604020202020204" pitchFamily="34" charset="0"/>
                        </a:rPr>
                        <a:t>% in IAS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IAL</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AO1</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Demonstrate knowledge and understanding of the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specified content.</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Apply knowledge and understanding of the specified content to problems and issues arising from both familiar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and unfamiliar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701">
                <a:tc>
                  <a:txBody>
                    <a:bodyPr/>
                    <a:lstStyle/>
                    <a:p>
                      <a:r>
                        <a:rPr lang="en-GB" sz="1800" dirty="0" smtClean="0">
                          <a:latin typeface="Arial" panose="020B0604020202020204" pitchFamily="34" charset="0"/>
                          <a:cs typeface="Arial" panose="020B0604020202020204" pitchFamily="34" charset="0"/>
                        </a:rPr>
                        <a:t>AO3</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Analyse problems, issues and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AO4</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Evaluate, distinguish between and assess appropriateness of fact and opinion, and judge information from a variety of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sources.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7298233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a:buClr>
                <a:schemeClr val="accent6">
                  <a:lumMod val="50000"/>
                </a:schemeClr>
              </a:buClr>
            </a:pPr>
            <a:r>
              <a:rPr lang="en-US" sz="1700" b="1" dirty="0" smtClean="0"/>
              <a:t>Dos</a:t>
            </a:r>
            <a:endParaRPr lang="en-US" sz="1700" b="1" dirty="0"/>
          </a:p>
          <a:p>
            <a:pPr marL="457200" indent="-457200">
              <a:buClr>
                <a:schemeClr val="accent6">
                  <a:lumMod val="50000"/>
                </a:schemeClr>
              </a:buClr>
              <a:buFont typeface="Wingdings 3" panose="05040102010807070707" pitchFamily="18" charset="2"/>
              <a:buChar char=""/>
            </a:pPr>
            <a:r>
              <a:rPr lang="en-US" sz="1700" dirty="0"/>
              <a:t>Do answer the question</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No credit can be given for good Business Studies knowledge that is not relevant to the question.</a:t>
            </a:r>
          </a:p>
          <a:p>
            <a:pPr marL="457200" indent="-457200">
              <a:buClr>
                <a:schemeClr val="accent6">
                  <a:lumMod val="50000"/>
                </a:schemeClr>
              </a:buClr>
              <a:buFont typeface="Wingdings 3" panose="05040102010807070707" pitchFamily="18" charset="2"/>
              <a:buChar char=""/>
            </a:pPr>
            <a:r>
              <a:rPr lang="en-US" sz="1700" dirty="0"/>
              <a:t>Do use the mark allocation to guide how much you write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Writing more than necessary will not result in extra marks.</a:t>
            </a:r>
          </a:p>
          <a:p>
            <a:pPr marL="457200" indent="-457200">
              <a:buClr>
                <a:schemeClr val="accent6">
                  <a:lumMod val="50000"/>
                </a:schemeClr>
              </a:buClr>
              <a:buFont typeface="Wingdings 3" panose="05040102010807070707" pitchFamily="18" charset="2"/>
              <a:buChar char=""/>
            </a:pPr>
            <a:r>
              <a:rPr lang="en-US" sz="1700" dirty="0"/>
              <a:t>Do use real-life business-based examples in your answers</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These often help illustrate your level of knowledge.</a:t>
            </a:r>
          </a:p>
          <a:p>
            <a:pPr marL="457200" indent="-457200">
              <a:buClr>
                <a:schemeClr val="accent6">
                  <a:lumMod val="50000"/>
                </a:schemeClr>
              </a:buClr>
              <a:buFont typeface="Wingdings 3" panose="05040102010807070707" pitchFamily="18" charset="2"/>
              <a:buChar char=""/>
            </a:pPr>
            <a:r>
              <a:rPr lang="en-US" sz="1700" dirty="0"/>
              <a:t>Do write legibly</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An examiner cannot give marks if the answer cannot be read.</a:t>
            </a:r>
          </a:p>
          <a:p>
            <a:pPr marL="457200" indent="-457200">
              <a:buClr>
                <a:schemeClr val="accent6">
                  <a:lumMod val="50000"/>
                </a:schemeClr>
              </a:buClr>
              <a:buFont typeface="Wingdings 3" panose="05040102010807070707" pitchFamily="18" charset="2"/>
              <a:buChar char=""/>
            </a:pPr>
            <a:r>
              <a:rPr lang="en-US" sz="1700" dirty="0"/>
              <a:t>Do use correct ‘business language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Marks will be lost if you fail to use terms appropriately.</a:t>
            </a:r>
          </a:p>
          <a:p>
            <a:pPr>
              <a:buClr>
                <a:schemeClr val="accent6">
                  <a:lumMod val="50000"/>
                </a:schemeClr>
              </a:buClr>
            </a:pPr>
            <a:r>
              <a:rPr lang="en-US" sz="1700" b="1" dirty="0" smtClean="0"/>
              <a:t>Don'ts</a:t>
            </a:r>
            <a:endParaRPr lang="en-US" sz="1700" b="1" dirty="0"/>
          </a:p>
          <a:p>
            <a:pPr marL="457200" indent="-457200">
              <a:buClr>
                <a:schemeClr val="accent6">
                  <a:lumMod val="50000"/>
                </a:schemeClr>
              </a:buClr>
              <a:buFont typeface="Wingdings 3" panose="05040102010807070707" pitchFamily="18" charset="2"/>
              <a:buChar char=""/>
            </a:pPr>
            <a:r>
              <a:rPr lang="en-US" sz="1700" dirty="0"/>
              <a:t>Don't fill up blank spaces on the exam paper</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If you write too much on one question, you may run out of time to answer some of the others.</a:t>
            </a:r>
          </a:p>
          <a:p>
            <a:pPr marL="457200" indent="-457200">
              <a:buClr>
                <a:schemeClr val="accent6">
                  <a:lumMod val="50000"/>
                </a:schemeClr>
              </a:buClr>
              <a:buFont typeface="Wingdings 3" panose="05040102010807070707" pitchFamily="18" charset="2"/>
              <a:buChar char=""/>
            </a:pPr>
            <a:r>
              <a:rPr lang="en-US" sz="1700" dirty="0"/>
              <a:t>Don't contradict yourself</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Present reasoned arguments for and against.</a:t>
            </a:r>
          </a:p>
          <a:p>
            <a:pPr marL="457200" indent="-457200">
              <a:buClr>
                <a:schemeClr val="accent6">
                  <a:lumMod val="50000"/>
                </a:schemeClr>
              </a:buClr>
              <a:buFont typeface="Wingdings 3" panose="05040102010807070707" pitchFamily="18" charset="2"/>
              <a:buChar char=""/>
            </a:pPr>
            <a:r>
              <a:rPr lang="en-US" sz="1700" dirty="0"/>
              <a:t>Don't spend too much time on a part that you find difficult</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Exam time is limited, and you can always return to the difficult part if you have enough time at the end of the exam.</a:t>
            </a:r>
          </a:p>
        </p:txBody>
      </p:sp>
      <p:sp>
        <p:nvSpPr>
          <p:cNvPr id="5" name="Round Same Side Corner Rectangle 4">
            <a:hlinkClick r:id="" action="ppaction://noaction"/>
          </p:cNvPr>
          <p:cNvSpPr/>
          <p:nvPr/>
        </p:nvSpPr>
        <p:spPr>
          <a:xfrm>
            <a:off x="5724128"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26</a:t>
            </a:r>
            <a:endParaRPr lang="en-GB" sz="2400" b="1" dirty="0">
              <a:latin typeface="Arial" panose="020B0604020202020204" pitchFamily="34" charset="0"/>
              <a:cs typeface="Arial" panose="020B0604020202020204" pitchFamily="34" charset="0"/>
            </a:endParaRPr>
          </a:p>
        </p:txBody>
      </p:sp>
      <p:sp>
        <p:nvSpPr>
          <p:cNvPr id="6" name="Title 1"/>
          <p:cNvSpPr>
            <a:spLocks noGrp="1"/>
          </p:cNvSpPr>
          <p:nvPr>
            <p:ph type="title"/>
          </p:nvPr>
        </p:nvSpPr>
        <p:spPr>
          <a:xfrm>
            <a:off x="35496" y="72008"/>
            <a:ext cx="7704856" cy="620688"/>
          </a:xfrm>
        </p:spPr>
        <p:txBody>
          <a:bodyPr>
            <a:noAutofit/>
          </a:bodyPr>
          <a:lstStyle/>
          <a:p>
            <a:r>
              <a:rPr lang="en-GB" sz="4000" b="1" dirty="0" smtClean="0"/>
              <a:t>1 – Characteristics of Entrepreneurs</a:t>
            </a:r>
          </a:p>
        </p:txBody>
      </p:sp>
    </p:spTree>
    <p:extLst>
      <p:ext uri="{BB962C8B-B14F-4D97-AF65-F5344CB8AC3E}">
        <p14:creationId xmlns:p14="http://schemas.microsoft.com/office/powerpoint/2010/main" val="1017313815"/>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32453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As you progress through your course you will do lots of work with your teachers on how to approach </a:t>
            </a:r>
            <a:r>
              <a:rPr lang="en-US" sz="1700" dirty="0" smtClean="0"/>
              <a:t>exam questions</a:t>
            </a:r>
            <a:r>
              <a:rPr lang="en-US" sz="1700" dirty="0"/>
              <a:t>. Here are just a couple of general tips to help you out:</a:t>
            </a:r>
          </a:p>
          <a:p>
            <a:pPr marL="457200" indent="-457200">
              <a:buClr>
                <a:schemeClr val="accent6">
                  <a:lumMod val="50000"/>
                </a:schemeClr>
              </a:buClr>
              <a:buFont typeface="+mj-lt"/>
              <a:buAutoNum type="arabicPeriod"/>
            </a:pPr>
            <a:r>
              <a:rPr lang="en-US" sz="1700" dirty="0" smtClean="0"/>
              <a:t>When </a:t>
            </a:r>
            <a:r>
              <a:rPr lang="en-US" sz="1700" dirty="0"/>
              <a:t>you read a question, look for </a:t>
            </a:r>
            <a:r>
              <a:rPr lang="en-US" sz="1700" b="1" dirty="0"/>
              <a:t>three things: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command word.</a:t>
            </a:r>
            <a:r>
              <a:rPr lang="en-US" sz="1700" dirty="0"/>
              <a:t> This tells you to ‘describe’, ‘analyse’, ‘assess’ etc. It is important because </a:t>
            </a:r>
            <a:r>
              <a:rPr lang="en-US" sz="1700" dirty="0" smtClean="0"/>
              <a:t>it lets </a:t>
            </a:r>
            <a:r>
              <a:rPr lang="en-US" sz="1700" dirty="0"/>
              <a:t>you know which skills and assessment objectives are being assessed in your answer. Make </a:t>
            </a:r>
            <a:r>
              <a:rPr lang="en-US" sz="1700" dirty="0" smtClean="0"/>
              <a:t>sure you </a:t>
            </a:r>
            <a:r>
              <a:rPr lang="en-US" sz="1700" dirty="0"/>
              <a:t>know what each command word is asking for.</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number of marks</a:t>
            </a:r>
            <a:r>
              <a:rPr lang="en-US" sz="1700" dirty="0">
                <a:solidFill>
                  <a:srgbClr val="FF0000"/>
                </a:solidFill>
              </a:rPr>
              <a:t> </a:t>
            </a:r>
            <a:r>
              <a:rPr lang="en-US" sz="1700" dirty="0"/>
              <a:t>given. This gives you information about how to answer the question </a:t>
            </a:r>
            <a:r>
              <a:rPr lang="en-US" sz="1700" dirty="0" smtClean="0"/>
              <a:t>because you </a:t>
            </a:r>
            <a:r>
              <a:rPr lang="en-US" sz="1700" dirty="0"/>
              <a:t>can see whether marks are given for each skill demonstrated (with low-mark answers) or for </a:t>
            </a:r>
            <a:r>
              <a:rPr lang="en-US" sz="1700" dirty="0" smtClean="0"/>
              <a:t>the level </a:t>
            </a:r>
            <a:r>
              <a:rPr lang="en-US" sz="1700" dirty="0"/>
              <a:t>of response (higher mark answers). Understanding how to gain marks means that you can </a:t>
            </a:r>
            <a:r>
              <a:rPr lang="en-US" sz="1700" dirty="0" smtClean="0"/>
              <a:t>self-check your </a:t>
            </a:r>
            <a:r>
              <a:rPr lang="en-US" sz="1700" dirty="0"/>
              <a:t>answers to see whether you have given the examiner what they need in order to </a:t>
            </a:r>
            <a:r>
              <a:rPr lang="en-US" sz="1700" dirty="0" smtClean="0"/>
              <a:t>award you </a:t>
            </a:r>
            <a:r>
              <a:rPr lang="en-US" sz="1700" dirty="0"/>
              <a:t>full marks.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relevant theory</a:t>
            </a:r>
            <a:r>
              <a:rPr lang="en-US" sz="1700" b="1" dirty="0"/>
              <a:t>.</a:t>
            </a:r>
            <a:r>
              <a:rPr lang="en-US" sz="1700" dirty="0"/>
              <a:t> Each question is testing your understanding of a piece of theory from </a:t>
            </a:r>
            <a:r>
              <a:rPr lang="en-US" sz="1700" dirty="0" smtClean="0"/>
              <a:t>the unit </a:t>
            </a:r>
            <a:r>
              <a:rPr lang="en-US" sz="1700" dirty="0"/>
              <a:t>specification. You may have to apply this to a specific context, but before this you need to </a:t>
            </a:r>
            <a:r>
              <a:rPr lang="en-US" sz="1700" dirty="0" smtClean="0"/>
              <a:t>be clear </a:t>
            </a:r>
            <a:r>
              <a:rPr lang="en-US" sz="1700" dirty="0"/>
              <a:t>on what the theory is. In this book the questions all relate to the chapter they are in, so this </a:t>
            </a:r>
            <a:r>
              <a:rPr lang="en-US" sz="1700" dirty="0" smtClean="0"/>
              <a:t>is pretty </a:t>
            </a:r>
            <a:r>
              <a:rPr lang="en-US" sz="1700" dirty="0"/>
              <a:t>easy, but get in the habit now of thinking about the key pieces of theory before you start </a:t>
            </a:r>
            <a:r>
              <a:rPr lang="en-US" sz="1700" dirty="0" smtClean="0"/>
              <a:t>to write </a:t>
            </a:r>
            <a:r>
              <a:rPr lang="en-US" sz="1700" dirty="0"/>
              <a:t>your answers.</a:t>
            </a:r>
          </a:p>
        </p:txBody>
      </p:sp>
      <p:sp>
        <p:nvSpPr>
          <p:cNvPr id="5" name="Round Same Side Corner Rectangle 4">
            <a:hlinkClick r:id="" action="ppaction://noaction"/>
          </p:cNvPr>
          <p:cNvSpPr/>
          <p:nvPr/>
        </p:nvSpPr>
        <p:spPr>
          <a:xfrm>
            <a:off x="5724128"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26</a:t>
            </a:r>
            <a:endParaRPr lang="en-GB" sz="2400" b="1" dirty="0">
              <a:latin typeface="Arial" panose="020B0604020202020204" pitchFamily="34" charset="0"/>
              <a:cs typeface="Arial" panose="020B0604020202020204" pitchFamily="34" charset="0"/>
            </a:endParaRP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46832519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632311"/>
          </a:xfrm>
          <a:prstGeom prst="rect">
            <a:avLst/>
          </a:prstGeom>
        </p:spPr>
        <p:txBody>
          <a:bodyPr wrap="square">
            <a:spAutoFit/>
          </a:bodyPr>
          <a:lstStyle/>
          <a:p>
            <a:pPr marL="457200" indent="-457200">
              <a:buClr>
                <a:schemeClr val="accent6">
                  <a:lumMod val="50000"/>
                </a:schemeClr>
              </a:buClr>
              <a:buFont typeface="+mj-lt"/>
              <a:buAutoNum type="arabicPeriod" startAt="2"/>
            </a:pPr>
            <a:r>
              <a:rPr lang="en-US" sz="2000" dirty="0"/>
              <a:t>Application is the skill of writing in context. To help you develop this skill when you read business </a:t>
            </a:r>
            <a:r>
              <a:rPr lang="en-US" sz="2000" dirty="0" smtClean="0"/>
              <a:t>case studies</a:t>
            </a:r>
            <a:r>
              <a:rPr lang="en-US" sz="2000" dirty="0"/>
              <a:t>, as part of your wider reading and in sections B and C of the unit 1 exam paper, make brief </a:t>
            </a:r>
            <a:r>
              <a:rPr lang="en-US" sz="2000" dirty="0" smtClean="0"/>
              <a:t>notes using </a:t>
            </a:r>
            <a:r>
              <a:rPr lang="en-US" sz="2000" dirty="0"/>
              <a:t>the acronym LOSER. Then draw on these notes when applying theory to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LO</a:t>
            </a:r>
            <a:r>
              <a:rPr lang="en-US" sz="2000" dirty="0"/>
              <a:t> stands for long-term and short-term objectives</a:t>
            </a:r>
          </a:p>
          <a:p>
            <a:pPr marL="795338" indent="-388938">
              <a:buClr>
                <a:schemeClr val="accent6">
                  <a:lumMod val="50000"/>
                </a:schemeClr>
              </a:buClr>
              <a:buFont typeface="Wingdings 3" panose="05040102010807070707" pitchFamily="18" charset="2"/>
              <a:buChar char=""/>
              <a:tabLst>
                <a:tab pos="914400" algn="l"/>
              </a:tabLst>
            </a:pPr>
            <a:r>
              <a:rPr lang="en-US" sz="2000" dirty="0"/>
              <a:t>What are the business’s goals, overall and within the situation described in the case study? Any </a:t>
            </a:r>
            <a:r>
              <a:rPr lang="en-US" sz="2000" dirty="0" smtClean="0"/>
              <a:t>issues you </a:t>
            </a:r>
            <a:r>
              <a:rPr lang="en-US" sz="2000" dirty="0"/>
              <a:t>highlight or suggested actions you identify should be relevant to the objectives of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S</a:t>
            </a:r>
            <a:r>
              <a:rPr lang="en-US" sz="2000" dirty="0"/>
              <a:t> stands for stakeholders</a:t>
            </a:r>
          </a:p>
          <a:p>
            <a:pPr marL="795338" indent="-388938">
              <a:buClr>
                <a:schemeClr val="accent6">
                  <a:lumMod val="50000"/>
                </a:schemeClr>
              </a:buClr>
              <a:buFont typeface="Wingdings 3" panose="05040102010807070707" pitchFamily="18" charset="2"/>
              <a:buChar char=""/>
              <a:tabLst>
                <a:tab pos="914400" algn="l"/>
              </a:tabLst>
            </a:pPr>
            <a:r>
              <a:rPr lang="en-US" sz="2000" dirty="0"/>
              <a:t>What groups of individuals have an interest in this business? Be as specific as you can, using the </a:t>
            </a:r>
            <a:r>
              <a:rPr lang="en-US" sz="2000" dirty="0" smtClean="0"/>
              <a:t>names of </a:t>
            </a:r>
            <a:r>
              <a:rPr lang="en-US" sz="2000" dirty="0"/>
              <a:t>owners, for example, or listing the different suppliers if these are mentioned in the case study.</a:t>
            </a:r>
          </a:p>
          <a:p>
            <a:pPr marL="795338" indent="-388938">
              <a:buClr>
                <a:schemeClr val="accent6">
                  <a:lumMod val="50000"/>
                </a:schemeClr>
              </a:buClr>
              <a:buFont typeface="Wingdings 3" panose="05040102010807070707" pitchFamily="18" charset="2"/>
              <a:buChar char=""/>
              <a:tabLst>
                <a:tab pos="914400" algn="l"/>
              </a:tabLst>
            </a:pPr>
            <a:r>
              <a:rPr lang="en-US" sz="2000" b="1" dirty="0"/>
              <a:t>E</a:t>
            </a:r>
            <a:r>
              <a:rPr lang="en-US" sz="2000" dirty="0"/>
              <a:t> stands for </a:t>
            </a:r>
            <a:r>
              <a:rPr lang="en-US" sz="2000" dirty="0" smtClean="0"/>
              <a:t>environment</a:t>
            </a:r>
            <a:endParaRPr lang="en-US" sz="2000" dirty="0"/>
          </a:p>
          <a:p>
            <a:pPr marL="795338" indent="-388938">
              <a:buClr>
                <a:schemeClr val="accent6">
                  <a:lumMod val="50000"/>
                </a:schemeClr>
              </a:buClr>
              <a:buFont typeface="Wingdings 3" panose="05040102010807070707" pitchFamily="18" charset="2"/>
              <a:buChar char=""/>
              <a:tabLst>
                <a:tab pos="914400" algn="l"/>
              </a:tabLst>
            </a:pPr>
            <a:r>
              <a:rPr lang="en-US" sz="2000" dirty="0"/>
              <a:t>Used here, this E refers to everything to do with the environment in which the business operates.</a:t>
            </a:r>
          </a:p>
        </p:txBody>
      </p:sp>
      <p:sp>
        <p:nvSpPr>
          <p:cNvPr id="5" name="Round Same Side Corner Rectangle 4">
            <a:hlinkClick r:id="" action="ppaction://noaction"/>
          </p:cNvPr>
          <p:cNvSpPr/>
          <p:nvPr/>
        </p:nvSpPr>
        <p:spPr>
          <a:xfrm>
            <a:off x="5724128"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26</a:t>
            </a:r>
            <a:endParaRPr lang="en-GB" sz="2400" b="1" dirty="0">
              <a:latin typeface="Arial" panose="020B0604020202020204" pitchFamily="34" charset="0"/>
              <a:cs typeface="Arial" panose="020B0604020202020204" pitchFamily="34" charset="0"/>
            </a:endParaRP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332964090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Consider (briefly) the following:</a:t>
            </a:r>
          </a:p>
          <a:p>
            <a:pPr marL="863600" indent="-406400">
              <a:buClr>
                <a:schemeClr val="accent6">
                  <a:lumMod val="50000"/>
                </a:schemeClr>
              </a:buClr>
              <a:buFont typeface="Wingdings" panose="05000000000000000000" pitchFamily="2" charset="2"/>
              <a:buChar char="v"/>
            </a:pPr>
            <a:r>
              <a:rPr lang="en-US" sz="1700" dirty="0" smtClean="0"/>
              <a:t>The </a:t>
            </a:r>
            <a:r>
              <a:rPr lang="en-US" sz="1700" dirty="0"/>
              <a:t>market in which the business competes</a:t>
            </a:r>
          </a:p>
          <a:p>
            <a:pPr marL="863600" indent="-406400">
              <a:buClr>
                <a:schemeClr val="accent6">
                  <a:lumMod val="50000"/>
                </a:schemeClr>
              </a:buClr>
              <a:buFont typeface="Wingdings" panose="05000000000000000000" pitchFamily="2" charset="2"/>
              <a:buChar char="v"/>
            </a:pPr>
            <a:r>
              <a:rPr lang="en-US" sz="1700" dirty="0" smtClean="0"/>
              <a:t>Major </a:t>
            </a:r>
            <a:r>
              <a:rPr lang="en-US" sz="1700" dirty="0"/>
              <a:t>competitors</a:t>
            </a:r>
          </a:p>
          <a:p>
            <a:pPr marL="863600" indent="-406400">
              <a:buClr>
                <a:schemeClr val="accent6">
                  <a:lumMod val="50000"/>
                </a:schemeClr>
              </a:buClr>
              <a:buFont typeface="Wingdings" panose="05000000000000000000" pitchFamily="2" charset="2"/>
              <a:buChar char="v"/>
            </a:pPr>
            <a:r>
              <a:rPr lang="en-US" sz="1700" dirty="0" smtClean="0"/>
              <a:t>Trends </a:t>
            </a:r>
            <a:r>
              <a:rPr lang="en-US" sz="1700" dirty="0"/>
              <a:t>in the market</a:t>
            </a:r>
          </a:p>
          <a:p>
            <a:pPr marL="863600" indent="-406400">
              <a:buClr>
                <a:schemeClr val="accent6">
                  <a:lumMod val="50000"/>
                </a:schemeClr>
              </a:buClr>
              <a:buFont typeface="Wingdings" panose="05000000000000000000" pitchFamily="2" charset="2"/>
              <a:buChar char="v"/>
            </a:pPr>
            <a:r>
              <a:rPr lang="en-US" sz="1700" dirty="0" smtClean="0"/>
              <a:t>Economic </a:t>
            </a:r>
            <a:r>
              <a:rPr lang="en-US" sz="1700" dirty="0"/>
              <a:t>conditions</a:t>
            </a:r>
          </a:p>
          <a:p>
            <a:pPr marL="863600" indent="-406400">
              <a:buClr>
                <a:schemeClr val="accent6">
                  <a:lumMod val="50000"/>
                </a:schemeClr>
              </a:buClr>
              <a:buFont typeface="Wingdings" panose="05000000000000000000" pitchFamily="2" charset="2"/>
              <a:buChar char="v"/>
            </a:pPr>
            <a:r>
              <a:rPr lang="en-US" sz="1700" dirty="0" smtClean="0"/>
              <a:t>Any </a:t>
            </a:r>
            <a:r>
              <a:rPr lang="en-US" sz="1700" dirty="0"/>
              <a:t>other relevant SLEPT factors. SLEPT stands for: Social, Legal, Economic, Political, Technological.</a:t>
            </a:r>
          </a:p>
          <a:p>
            <a:pPr marL="457200" indent="-457200">
              <a:buClr>
                <a:schemeClr val="accent6">
                  <a:lumMod val="50000"/>
                </a:schemeClr>
              </a:buClr>
              <a:buFont typeface="Wingdings 3" panose="05040102010807070707" pitchFamily="18" charset="2"/>
              <a:buChar char=""/>
            </a:pPr>
            <a:r>
              <a:rPr lang="en-US" sz="1700" dirty="0"/>
              <a:t>It is an acronym commonly used to embrace all aspects of the business environment.</a:t>
            </a:r>
          </a:p>
          <a:p>
            <a:pPr marL="457200" indent="-457200">
              <a:buClr>
                <a:schemeClr val="accent6">
                  <a:lumMod val="50000"/>
                </a:schemeClr>
              </a:buClr>
              <a:buFont typeface="Wingdings 3" panose="05040102010807070707" pitchFamily="18" charset="2"/>
              <a:buChar char=""/>
            </a:pPr>
            <a:r>
              <a:rPr lang="en-US" sz="1700" b="1" dirty="0"/>
              <a:t>R</a:t>
            </a:r>
            <a:r>
              <a:rPr lang="en-US" sz="1700" dirty="0"/>
              <a:t> stands for resources.</a:t>
            </a:r>
          </a:p>
          <a:p>
            <a:pPr marL="457200" indent="-457200">
              <a:buClr>
                <a:schemeClr val="accent6">
                  <a:lumMod val="50000"/>
                </a:schemeClr>
              </a:buClr>
              <a:buFont typeface="Wingdings 3" panose="05040102010807070707" pitchFamily="18" charset="2"/>
              <a:buChar char=""/>
            </a:pPr>
            <a:r>
              <a:rPr lang="en-US" sz="1700" dirty="0"/>
              <a:t>The E above asks you to look at factors which are beyond the business’s control – these apply to all </a:t>
            </a:r>
            <a:r>
              <a:rPr lang="en-US" sz="1700" dirty="0" smtClean="0"/>
              <a:t>firms in </a:t>
            </a:r>
            <a:r>
              <a:rPr lang="en-US" sz="1700" dirty="0"/>
              <a:t>the market. Resources are factors which are specific to the business and are not available to </a:t>
            </a:r>
            <a:r>
              <a:rPr lang="en-US" sz="1700" dirty="0" smtClean="0"/>
              <a:t>all firms</a:t>
            </a:r>
            <a:r>
              <a:rPr lang="en-US" sz="1700" dirty="0"/>
              <a:t>… the opposite. Using resources effectively can give a firm a source of competitive advantage. </a:t>
            </a:r>
            <a:r>
              <a:rPr lang="en-US" sz="1700" dirty="0" smtClean="0"/>
              <a:t>This means </a:t>
            </a:r>
            <a:r>
              <a:rPr lang="en-US" sz="1700" dirty="0"/>
              <a:t>a way to gain customers over competitors. Resources could include:</a:t>
            </a:r>
          </a:p>
          <a:p>
            <a:pPr marL="863600" indent="-406400">
              <a:buClr>
                <a:schemeClr val="accent6">
                  <a:lumMod val="50000"/>
                </a:schemeClr>
              </a:buClr>
              <a:buFont typeface="Wingdings" panose="05000000000000000000" pitchFamily="2" charset="2"/>
              <a:buChar char="v"/>
            </a:pPr>
            <a:r>
              <a:rPr lang="en-US" sz="1700" dirty="0" smtClean="0"/>
              <a:t>Special </a:t>
            </a:r>
            <a:r>
              <a:rPr lang="en-US" sz="1700" dirty="0"/>
              <a:t>staff skills and expertise</a:t>
            </a:r>
          </a:p>
          <a:p>
            <a:pPr marL="863600" indent="-406400">
              <a:buClr>
                <a:schemeClr val="accent6">
                  <a:lumMod val="50000"/>
                </a:schemeClr>
              </a:buClr>
              <a:buFont typeface="Wingdings" panose="05000000000000000000" pitchFamily="2" charset="2"/>
              <a:buChar char="v"/>
            </a:pPr>
            <a:r>
              <a:rPr lang="en-US" sz="1700" dirty="0" smtClean="0"/>
              <a:t>Money </a:t>
            </a:r>
            <a:r>
              <a:rPr lang="en-US" sz="1700" dirty="0"/>
              <a:t>in the bank</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good reputation</a:t>
            </a:r>
          </a:p>
          <a:p>
            <a:pPr marL="863600" indent="-406400">
              <a:buClr>
                <a:schemeClr val="accent6">
                  <a:lumMod val="50000"/>
                </a:schemeClr>
              </a:buClr>
              <a:buFont typeface="Wingdings" panose="05000000000000000000" pitchFamily="2" charset="2"/>
              <a:buChar char="v"/>
            </a:pPr>
            <a:r>
              <a:rPr lang="en-US" sz="1700" dirty="0" smtClean="0"/>
              <a:t>Strong </a:t>
            </a:r>
            <a:r>
              <a:rPr lang="en-US" sz="1700" dirty="0"/>
              <a:t>brands</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secure customer base</a:t>
            </a:r>
          </a:p>
          <a:p>
            <a:pPr marL="863600" indent="-406400">
              <a:buClr>
                <a:schemeClr val="accent6">
                  <a:lumMod val="50000"/>
                </a:schemeClr>
              </a:buClr>
              <a:buFont typeface="Wingdings" panose="05000000000000000000" pitchFamily="2" charset="2"/>
              <a:buChar char="v"/>
            </a:pPr>
            <a:r>
              <a:rPr lang="en-US" sz="1700" dirty="0" smtClean="0"/>
              <a:t>Access </a:t>
            </a:r>
            <a:r>
              <a:rPr lang="en-US" sz="1700" dirty="0"/>
              <a:t>to particularly high quality raw materials, or to low cost materials.</a:t>
            </a:r>
          </a:p>
        </p:txBody>
      </p:sp>
      <p:sp>
        <p:nvSpPr>
          <p:cNvPr id="5" name="Round Same Side Corner Rectangle 4">
            <a:hlinkClick r:id="" action="ppaction://noaction"/>
          </p:cNvPr>
          <p:cNvSpPr/>
          <p:nvPr/>
        </p:nvSpPr>
        <p:spPr>
          <a:xfrm>
            <a:off x="5724128"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26</a:t>
            </a:r>
            <a:endParaRPr lang="en-GB" sz="2400" b="1" dirty="0">
              <a:latin typeface="Arial" panose="020B0604020202020204" pitchFamily="34" charset="0"/>
              <a:cs typeface="Arial" panose="020B0604020202020204" pitchFamily="34" charset="0"/>
            </a:endParaRP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674498760"/>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72008"/>
            <a:ext cx="7704856" cy="620688"/>
          </a:xfrm>
        </p:spPr>
        <p:txBody>
          <a:bodyPr>
            <a:noAutofit/>
          </a:bodyPr>
          <a:lstStyle/>
          <a:p>
            <a:r>
              <a:rPr lang="en-GB" sz="4000" b="1" dirty="0" smtClean="0"/>
              <a:t>1 – Characteristics of Entrepreneurs</a:t>
            </a:r>
          </a:p>
        </p:txBody>
      </p:sp>
      <p:sp>
        <p:nvSpPr>
          <p:cNvPr id="2" name="Rectangle 1"/>
          <p:cNvSpPr/>
          <p:nvPr/>
        </p:nvSpPr>
        <p:spPr>
          <a:xfrm>
            <a:off x="251520" y="1096426"/>
            <a:ext cx="8640960" cy="5909310"/>
          </a:xfrm>
          <a:prstGeom prst="rect">
            <a:avLst/>
          </a:prstGeom>
        </p:spPr>
        <p:txBody>
          <a:bodyPr wrap="square">
            <a:spAutoFit/>
          </a:bodyPr>
          <a:lstStyle/>
          <a:p>
            <a:pPr>
              <a:buClr>
                <a:schemeClr val="accent6">
                  <a:lumMod val="50000"/>
                </a:schemeClr>
              </a:buClr>
            </a:pPr>
            <a:r>
              <a:rPr lang="en-US" sz="1740" b="1" dirty="0" smtClean="0">
                <a:solidFill>
                  <a:srgbClr val="002060"/>
                </a:solidFill>
              </a:rPr>
              <a:t>Abundant</a:t>
            </a:r>
          </a:p>
          <a:p>
            <a:pPr marL="457200" indent="-457200">
              <a:buClr>
                <a:schemeClr val="accent6">
                  <a:lumMod val="50000"/>
                </a:schemeClr>
              </a:buClr>
              <a:buFont typeface="Wingdings 3" panose="05040102010807070707" pitchFamily="18" charset="2"/>
              <a:buChar char=""/>
            </a:pPr>
            <a:r>
              <a:rPr lang="en-US" sz="1740" dirty="0" smtClean="0">
                <a:solidFill>
                  <a:srgbClr val="002060"/>
                </a:solidFill>
              </a:rPr>
              <a:t>Shane Wall has a history of making things happen: at 15 years old he was running discos in his local village; by the time he was 20 he had bought his own DJ equipment and had a successful business providing the entertainment at weddings, which he ran at the same time as working in a day job.</a:t>
            </a:r>
          </a:p>
          <a:p>
            <a:pPr marL="457200" indent="-457200">
              <a:buClr>
                <a:schemeClr val="accent6">
                  <a:lumMod val="50000"/>
                </a:schemeClr>
              </a:buClr>
              <a:buFont typeface="Wingdings 3" panose="05040102010807070707" pitchFamily="18" charset="2"/>
              <a:buChar char=""/>
            </a:pPr>
            <a:r>
              <a:rPr lang="en-US" sz="1740" dirty="0" smtClean="0">
                <a:solidFill>
                  <a:srgbClr val="002060"/>
                </a:solidFill>
              </a:rPr>
              <a:t>Eventually Shane lost interest in this business and moved to London where he volunteered to gain work experience before eventually finding a job working for BBC Radio in technical administration.</a:t>
            </a:r>
          </a:p>
          <a:p>
            <a:pPr marL="457200" indent="-457200">
              <a:buClr>
                <a:schemeClr val="accent6">
                  <a:lumMod val="50000"/>
                </a:schemeClr>
              </a:buClr>
              <a:buFont typeface="Wingdings 3" panose="05040102010807070707" pitchFamily="18" charset="2"/>
              <a:buChar char=""/>
            </a:pPr>
            <a:r>
              <a:rPr lang="en-US" sz="1740" dirty="0" smtClean="0">
                <a:solidFill>
                  <a:srgbClr val="002060"/>
                </a:solidFill>
              </a:rPr>
              <a:t>Shane moved jobs twice after this, ending up at a creative communications agency called Unique. (Much of </a:t>
            </a:r>
            <a:r>
              <a:rPr lang="en-US" sz="1740" dirty="0" err="1" smtClean="0">
                <a:solidFill>
                  <a:srgbClr val="002060"/>
                </a:solidFill>
              </a:rPr>
              <a:t>Unique’s</a:t>
            </a:r>
            <a:r>
              <a:rPr lang="en-US" sz="1740" dirty="0" smtClean="0">
                <a:solidFill>
                  <a:srgbClr val="002060"/>
                </a:solidFill>
              </a:rPr>
              <a:t> business involved sound recording for the BBC and various radio stations.) Shane continued to run disco parties as a side-business in his free time. </a:t>
            </a:r>
          </a:p>
          <a:p>
            <a:pPr marL="457200" indent="-457200">
              <a:buClr>
                <a:schemeClr val="accent6">
                  <a:lumMod val="50000"/>
                </a:schemeClr>
              </a:buClr>
              <a:buFont typeface="Wingdings 3" panose="05040102010807070707" pitchFamily="18" charset="2"/>
              <a:buChar char=""/>
            </a:pPr>
            <a:r>
              <a:rPr lang="en-US" sz="1740" dirty="0" smtClean="0">
                <a:solidFill>
                  <a:srgbClr val="002060"/>
                </a:solidFill>
              </a:rPr>
              <a:t>In 1997 Shane set up a business with a friend running snowboarding holidays for groups of young party-goers. Shane’s friend already had a clubbing business called Abundant Clubbing so they called this business Abundant Holidays. They used their access to clubbers who already knew the</a:t>
            </a:r>
          </a:p>
          <a:p>
            <a:pPr marL="457200" indent="-457200">
              <a:buClr>
                <a:schemeClr val="accent6">
                  <a:lumMod val="50000"/>
                </a:schemeClr>
              </a:buClr>
              <a:buFont typeface="Wingdings 3" panose="05040102010807070707" pitchFamily="18" charset="2"/>
              <a:buChar char=""/>
            </a:pPr>
            <a:r>
              <a:rPr lang="en-US" sz="1740" dirty="0" smtClean="0">
                <a:solidFill>
                  <a:srgbClr val="002060"/>
                </a:solidFill>
              </a:rPr>
              <a:t>Abundant brand to target individuals with the money to spend on snowboarding – a fashionable new sport at the time which was gaining popularity. They would book the holidays, take over whole venues in the ski resort and fly in bands or DJs to run events in the evenings. By 1999 the friend had left the business and Shane had taken over ownership of Abundant Ltd.</a:t>
            </a:r>
            <a:endParaRPr lang="en-US" sz="1740" dirty="0">
              <a:solidFill>
                <a:srgbClr val="002060"/>
              </a:solidFill>
            </a:endParaRPr>
          </a:p>
        </p:txBody>
      </p:sp>
      <p:sp>
        <p:nvSpPr>
          <p:cNvPr id="5" name="Round Same Side Corner Rectangle 4">
            <a:hlinkClick r:id="" action="ppaction://noaction"/>
          </p:cNvPr>
          <p:cNvSpPr/>
          <p:nvPr/>
        </p:nvSpPr>
        <p:spPr>
          <a:xfrm>
            <a:off x="5724128"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26</a:t>
            </a:r>
            <a:endParaRPr lang="en-GB" sz="2400" b="1" dirty="0">
              <a:latin typeface="Arial" panose="020B0604020202020204" pitchFamily="34" charset="0"/>
              <a:cs typeface="Arial" panose="020B0604020202020204" pitchFamily="34" charset="0"/>
            </a:endParaRPr>
          </a:p>
        </p:txBody>
      </p:sp>
      <p:sp>
        <p:nvSpPr>
          <p:cNvPr id="6" name="TextBox 5">
            <a:hlinkClick r:id="rId3" action="ppaction://hlinkfile"/>
          </p:cNvPr>
          <p:cNvSpPr txBox="1"/>
          <p:nvPr/>
        </p:nvSpPr>
        <p:spPr>
          <a:xfrm>
            <a:off x="8460432" y="908720"/>
            <a:ext cx="360040" cy="830997"/>
          </a:xfrm>
          <a:prstGeom prst="rect">
            <a:avLst/>
          </a:prstGeom>
          <a:noFill/>
        </p:spPr>
        <p:txBody>
          <a:bodyPr wrap="square" rtlCol="0">
            <a:spAutoFit/>
          </a:bodyPr>
          <a:lstStyle/>
          <a:p>
            <a:r>
              <a:rPr lang="en-GB" sz="4800" b="1"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40975476"/>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72008"/>
            <a:ext cx="7704856" cy="620688"/>
          </a:xfrm>
        </p:spPr>
        <p:txBody>
          <a:bodyPr>
            <a:noAutofit/>
          </a:bodyPr>
          <a:lstStyle/>
          <a:p>
            <a:r>
              <a:rPr lang="en-GB" sz="4000" b="1" dirty="0" smtClean="0"/>
              <a:t>1 – Characteristics of Entrepreneurs</a:t>
            </a:r>
          </a:p>
        </p:txBody>
      </p:sp>
      <p:sp>
        <p:nvSpPr>
          <p:cNvPr id="2" name="Rectangle 1"/>
          <p:cNvSpPr/>
          <p:nvPr/>
        </p:nvSpPr>
        <p:spPr>
          <a:xfrm>
            <a:off x="251520" y="1096426"/>
            <a:ext cx="8640960" cy="5647700"/>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900" dirty="0">
                <a:solidFill>
                  <a:srgbClr val="002060"/>
                </a:solidFill>
              </a:rPr>
              <a:t>Shane no longer runs holidays. In 2007 he was made redundant by Unique. Needing </a:t>
            </a:r>
            <a:r>
              <a:rPr lang="en-US" sz="1900" dirty="0" smtClean="0">
                <a:solidFill>
                  <a:srgbClr val="002060"/>
                </a:solidFill>
              </a:rPr>
              <a:t>direction, Shane </a:t>
            </a:r>
            <a:r>
              <a:rPr lang="en-US" sz="1900" dirty="0">
                <a:solidFill>
                  <a:srgbClr val="002060"/>
                </a:solidFill>
              </a:rPr>
              <a:t>spent some time thinking about what he could do with his skills in technical </a:t>
            </a:r>
            <a:r>
              <a:rPr lang="en-US" sz="1900" dirty="0" smtClean="0">
                <a:solidFill>
                  <a:srgbClr val="002060"/>
                </a:solidFill>
              </a:rPr>
              <a:t>administration and </a:t>
            </a:r>
            <a:r>
              <a:rPr lang="en-US" sz="1900" dirty="0">
                <a:solidFill>
                  <a:srgbClr val="002060"/>
                </a:solidFill>
              </a:rPr>
              <a:t>his experience of working at the communications agency. Unique had, by this time, </a:t>
            </a:r>
            <a:r>
              <a:rPr lang="en-US" sz="1900" dirty="0" smtClean="0">
                <a:solidFill>
                  <a:srgbClr val="002060"/>
                </a:solidFill>
              </a:rPr>
              <a:t>given Shane </a:t>
            </a:r>
            <a:r>
              <a:rPr lang="en-US" sz="1900" dirty="0">
                <a:solidFill>
                  <a:srgbClr val="002060"/>
                </a:solidFill>
              </a:rPr>
              <a:t>experience in a diverse range of roles. So when a business contact called and asked him </a:t>
            </a:r>
            <a:r>
              <a:rPr lang="en-US" sz="1900" dirty="0" smtClean="0">
                <a:solidFill>
                  <a:srgbClr val="002060"/>
                </a:solidFill>
              </a:rPr>
              <a:t>to do </a:t>
            </a:r>
            <a:r>
              <a:rPr lang="en-US" sz="1900" dirty="0">
                <a:solidFill>
                  <a:srgbClr val="002060"/>
                </a:solidFill>
              </a:rPr>
              <a:t>some freelance work for him, Shane spotted the opportunity to set up his own </a:t>
            </a:r>
            <a:r>
              <a:rPr lang="en-US" sz="1900" dirty="0" smtClean="0">
                <a:solidFill>
                  <a:srgbClr val="002060"/>
                </a:solidFill>
              </a:rPr>
              <a:t>communications agency</a:t>
            </a:r>
            <a:r>
              <a:rPr lang="en-US" sz="1900" dirty="0">
                <a:solidFill>
                  <a:srgbClr val="002060"/>
                </a:solidFill>
              </a:rPr>
              <a:t>, producing adverts for radio stations, social media advertising and some radio </a:t>
            </a:r>
            <a:r>
              <a:rPr lang="en-US" sz="1900" dirty="0" err="1" smtClean="0">
                <a:solidFill>
                  <a:srgbClr val="002060"/>
                </a:solidFill>
              </a:rPr>
              <a:t>programmes</a:t>
            </a:r>
            <a:r>
              <a:rPr lang="en-US" sz="1900" dirty="0" smtClean="0">
                <a:solidFill>
                  <a:srgbClr val="002060"/>
                </a:solidFill>
              </a:rPr>
              <a:t>. He </a:t>
            </a:r>
            <a:r>
              <a:rPr lang="en-US" sz="1900" dirty="0">
                <a:solidFill>
                  <a:srgbClr val="002060"/>
                </a:solidFill>
              </a:rPr>
              <a:t>funded this with retained profit from the holiday business as well as personal savings.</a:t>
            </a:r>
          </a:p>
          <a:p>
            <a:pPr marL="457200" indent="-457200">
              <a:buClr>
                <a:schemeClr val="accent6">
                  <a:lumMod val="50000"/>
                </a:schemeClr>
              </a:buClr>
              <a:buFont typeface="Wingdings 3" panose="05040102010807070707" pitchFamily="18" charset="2"/>
              <a:buChar char=""/>
            </a:pPr>
            <a:r>
              <a:rPr lang="en-US" sz="1900" dirty="0">
                <a:solidFill>
                  <a:srgbClr val="002060"/>
                </a:solidFill>
              </a:rPr>
              <a:t>Abundant is now a creative communications agency with Shane leading operations. He has </a:t>
            </a:r>
            <a:r>
              <a:rPr lang="en-US" sz="1900" dirty="0" smtClean="0">
                <a:solidFill>
                  <a:srgbClr val="002060"/>
                </a:solidFill>
              </a:rPr>
              <a:t>brought in </a:t>
            </a:r>
            <a:r>
              <a:rPr lang="en-US" sz="1900" dirty="0">
                <a:solidFill>
                  <a:srgbClr val="002060"/>
                </a:solidFill>
              </a:rPr>
              <a:t>a Creative Director, James, who has added creative skills to Shane’s technical expertise. A </a:t>
            </a:r>
            <a:r>
              <a:rPr lang="en-US" sz="1900" dirty="0" smtClean="0">
                <a:solidFill>
                  <a:srgbClr val="002060"/>
                </a:solidFill>
              </a:rPr>
              <a:t>team of </a:t>
            </a:r>
            <a:r>
              <a:rPr lang="en-US" sz="1900" dirty="0">
                <a:solidFill>
                  <a:srgbClr val="002060"/>
                </a:solidFill>
              </a:rPr>
              <a:t>10 staff members now work with Shane. He still works 14/15 hour days when </a:t>
            </a:r>
            <a:r>
              <a:rPr lang="en-US" sz="1900" dirty="0" smtClean="0">
                <a:solidFill>
                  <a:srgbClr val="002060"/>
                </a:solidFill>
              </a:rPr>
              <a:t>necessary, sometimes </a:t>
            </a:r>
            <a:r>
              <a:rPr lang="en-US" sz="1900" dirty="0">
                <a:solidFill>
                  <a:srgbClr val="002060"/>
                </a:solidFill>
              </a:rPr>
              <a:t>7 days a week. The business is busy, successful and growing.</a:t>
            </a:r>
          </a:p>
          <a:p>
            <a:pPr>
              <a:buClr>
                <a:schemeClr val="accent6">
                  <a:lumMod val="50000"/>
                </a:schemeClr>
              </a:buClr>
            </a:pPr>
            <a:r>
              <a:rPr lang="en-US" sz="1900" b="1" dirty="0">
                <a:solidFill>
                  <a:srgbClr val="FF0000"/>
                </a:solidFill>
              </a:rPr>
              <a:t>Discussion points</a:t>
            </a:r>
          </a:p>
          <a:p>
            <a:pPr marL="457200" indent="-457200">
              <a:buClr>
                <a:schemeClr val="accent6">
                  <a:lumMod val="50000"/>
                </a:schemeClr>
              </a:buClr>
              <a:buFont typeface="Wingdings 3" panose="05040102010807070707" pitchFamily="18" charset="2"/>
              <a:buChar char=""/>
            </a:pPr>
            <a:r>
              <a:rPr lang="en-US" sz="1900" dirty="0">
                <a:solidFill>
                  <a:srgbClr val="FF0000"/>
                </a:solidFill>
              </a:rPr>
              <a:t>(a) What personal qualities did Shane have that helped his business ideas to become a success?</a:t>
            </a:r>
          </a:p>
          <a:p>
            <a:pPr marL="457200" indent="-457200">
              <a:buClr>
                <a:schemeClr val="accent6">
                  <a:lumMod val="50000"/>
                </a:schemeClr>
              </a:buClr>
              <a:buFont typeface="Wingdings 3" panose="05040102010807070707" pitchFamily="18" charset="2"/>
              <a:buChar char=""/>
            </a:pPr>
            <a:r>
              <a:rPr lang="en-US" sz="1900" dirty="0">
                <a:solidFill>
                  <a:srgbClr val="FF0000"/>
                </a:solidFill>
              </a:rPr>
              <a:t>(b) Why were these qualities necessary for Shane?</a:t>
            </a:r>
          </a:p>
        </p:txBody>
      </p:sp>
      <p:sp>
        <p:nvSpPr>
          <p:cNvPr id="5" name="Round Same Side Corner Rectangle 4">
            <a:hlinkClick r:id="" action="ppaction://noaction"/>
          </p:cNvPr>
          <p:cNvSpPr/>
          <p:nvPr/>
        </p:nvSpPr>
        <p:spPr>
          <a:xfrm>
            <a:off x="5724128"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04</a:t>
            </a:r>
            <a:endParaRPr lang="en-GB" sz="2400" b="1" dirty="0">
              <a:latin typeface="Arial" panose="020B0604020202020204" pitchFamily="34" charset="0"/>
              <a:cs typeface="Arial" panose="020B0604020202020204" pitchFamily="34" charset="0"/>
            </a:endParaRPr>
          </a:p>
        </p:txBody>
      </p:sp>
      <p:sp>
        <p:nvSpPr>
          <p:cNvPr id="3" name="TextBox 2">
            <a:hlinkClick r:id="rId3" action="ppaction://hlinkfile"/>
          </p:cNvPr>
          <p:cNvSpPr txBox="1"/>
          <p:nvPr/>
        </p:nvSpPr>
        <p:spPr>
          <a:xfrm>
            <a:off x="8460432" y="2780928"/>
            <a:ext cx="360040" cy="830997"/>
          </a:xfrm>
          <a:prstGeom prst="rect">
            <a:avLst/>
          </a:prstGeom>
          <a:noFill/>
        </p:spPr>
        <p:txBody>
          <a:bodyPr wrap="square" rtlCol="0">
            <a:spAutoFit/>
          </a:bodyPr>
          <a:lstStyle/>
          <a:p>
            <a:r>
              <a:rPr lang="en-GB" sz="4800" b="1"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714724466"/>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76DD945F-B7B0-4691-A0D0-E2EAD6DA23B3}">
  <ds:schemaRefs>
    <ds:schemaRef ds:uri="http://purl.org/dc/terms/"/>
    <ds:schemaRef ds:uri="http://schemas.microsoft.com/office/2006/metadata/properties"/>
    <ds:schemaRef ds:uri="http://schemas.openxmlformats.org/package/2006/metadata/core-properties"/>
    <ds:schemaRef ds:uri="http://schemas.microsoft.com/office/2006/documentManagement/types"/>
    <ds:schemaRef ds:uri="http://www.w3.org/XML/1998/namespace"/>
    <ds:schemaRef ds:uri="http://purl.org/dc/dcmityp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44092</TotalTime>
  <Words>3455</Words>
  <Application>Microsoft Office PowerPoint</Application>
  <PresentationFormat>On-screen Show (4:3)</PresentationFormat>
  <Paragraphs>256</Paragraphs>
  <Slides>23</Slides>
  <Notes>23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23</vt:i4>
      </vt:variant>
    </vt:vector>
  </HeadingPairs>
  <TitlesOfParts>
    <vt:vector size="33" baseType="lpstr">
      <vt:lpstr>Arial</vt:lpstr>
      <vt:lpstr>Calibri</vt:lpstr>
      <vt:lpstr>FoundryFormSans-Bold</vt:lpstr>
      <vt:lpstr>FoundryFormSans-Book</vt:lpstr>
      <vt:lpstr>Lucida Sans Unicode</vt:lpstr>
      <vt:lpstr>Verdana</vt:lpstr>
      <vt:lpstr>Wingdings</vt:lpstr>
      <vt:lpstr>Wingdings 2</vt:lpstr>
      <vt:lpstr>Wingdings 3</vt:lpstr>
      <vt:lpstr>Enderoth</vt:lpstr>
      <vt:lpstr>PowerPoint Presentation</vt:lpstr>
      <vt:lpstr>1 – New Business Ideas - Expectations</vt:lpstr>
      <vt:lpstr>1 – New Business Ideas - Weighing</vt:lpstr>
      <vt:lpstr>1 – Characteristics of Entrepreneurs</vt:lpstr>
      <vt:lpstr>1 – Answering Exam-Style Questions</vt:lpstr>
      <vt:lpstr>1 – Answering Exam-Style Questions</vt:lpstr>
      <vt:lpstr>1 – Answering Exam-Style Questions</vt:lpstr>
      <vt:lpstr>1 – Characteristics of Entrepreneurs</vt:lpstr>
      <vt:lpstr>1 – Characteristics of Entrepreneurs</vt:lpstr>
      <vt:lpstr>1 – Entrepreneurial Qualities</vt:lpstr>
      <vt:lpstr>1 – Entrepreneurial Characteristics</vt:lpstr>
      <vt:lpstr>1 – Entrepreneurial Characteristics</vt:lpstr>
      <vt:lpstr>1 – Entrepreneurial Characteristics</vt:lpstr>
      <vt:lpstr>1 – Entrepreneurial Characteristics</vt:lpstr>
      <vt:lpstr>1 – Entrepreneurial Characteristics</vt:lpstr>
      <vt:lpstr>1 – Entrepreneurial Characteristics</vt:lpstr>
      <vt:lpstr>1 – Entrepreneurial Characteristics</vt:lpstr>
      <vt:lpstr>1 – Entrepreneurial Characteristics</vt:lpstr>
      <vt:lpstr>1 – Entrepreneurial Characteristics</vt:lpstr>
      <vt:lpstr>1 – Entrepreneurial Characteristics</vt:lpstr>
      <vt:lpstr>1 – Entrepreneurial Characteristics</vt:lpstr>
      <vt:lpstr>1 – Entrepreneurial Characteristics</vt:lpstr>
      <vt:lpstr>1 – Entrepreneurial Characteristics</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 Business - Chapter 01</dc:title>
  <dc:subject>eBusiness</dc:subject>
  <dc:creator>Enderoth</dc:creator>
  <cp:lastModifiedBy>Stephen Rafferty</cp:lastModifiedBy>
  <cp:revision>1608</cp:revision>
  <cp:lastPrinted>2014-01-22T18:25:48Z</cp:lastPrinted>
  <dcterms:created xsi:type="dcterms:W3CDTF">2008-03-12T11:01:44Z</dcterms:created>
  <dcterms:modified xsi:type="dcterms:W3CDTF">2018-08-02T17:20:56Z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